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drawings/drawing1.xml" ContentType="application/vnd.openxmlformats-officedocument.drawingml.chartshapes+xml"/>
  <Override PartName="/ppt/media/image2.webp" ContentType="image/webp"/>
  <Override PartName="/ppt/media/image25.webp" ContentType="image/webp"/>
  <Override PartName="/ppt/media/image3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5891" r:id="rId3"/>
    <p:sldId id="260" r:id="rId4"/>
    <p:sldId id="262" r:id="rId5"/>
    <p:sldId id="261" r:id="rId6"/>
    <p:sldId id="265" r:id="rId7"/>
    <p:sldId id="5873" r:id="rId8"/>
    <p:sldId id="5870" r:id="rId9"/>
    <p:sldId id="288" r:id="rId10"/>
    <p:sldId id="5874" r:id="rId11"/>
    <p:sldId id="5872" r:id="rId12"/>
    <p:sldId id="289" r:id="rId13"/>
    <p:sldId id="5875" r:id="rId14"/>
    <p:sldId id="266" r:id="rId15"/>
    <p:sldId id="5871" r:id="rId16"/>
    <p:sldId id="587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 userDrawn="1">
          <p15:clr>
            <a:srgbClr val="A4A3A4"/>
          </p15:clr>
        </p15:guide>
        <p15:guide id="2" pos="3876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pos="0" userDrawn="1">
          <p15:clr>
            <a:srgbClr val="A4A3A4"/>
          </p15:clr>
        </p15:guide>
        <p15:guide id="5" orient="horz" pos="2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94"/>
    <a:srgbClr val="E8EBE9"/>
    <a:srgbClr val="38A7DA"/>
    <a:srgbClr val="35A9D7"/>
    <a:srgbClr val="35AAD5"/>
    <a:srgbClr val="41AED7"/>
    <a:srgbClr val="2898C2"/>
    <a:srgbClr val="05F1E8"/>
    <a:srgbClr val="006BA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2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2" y="91"/>
      </p:cViewPr>
      <p:guideLst>
        <p:guide orient="horz" pos="2302"/>
        <p:guide pos="3876"/>
        <p:guide pos="7680"/>
        <p:guide/>
        <p:guide orient="horz" pos="21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9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10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11.xlsx"/></Relationships>
</file>

<file path=ppt/charts/_rels/chart13.xml.rels><?xml version="1.0" encoding="UTF-8" standalone="yes"?>
<Relationships xmlns="http://schemas.openxmlformats.org/package/2006/relationships"><Relationship Id="rId4" Type="http://schemas.microsoft.com/office/2011/relationships/chartColorStyle" Target="colors10.xml"/><Relationship Id="rId3" Type="http://schemas.microsoft.com/office/2011/relationships/chartStyle" Target="style10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2"/>
          <c:y val="0.148183676907992"/>
          <c:w val="0.708602746083789"/>
          <c:h val="0.715069407291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B94"/>
                </a:gs>
                <a:gs pos="100000">
                  <a:srgbClr val="4EB7DA">
                    <a:alpha val="3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rgbClr val="006BA8"/>
                    </a:solidFill>
                    <a:latin typeface="思源宋体 CN Heavy" panose="02020500000000000000" pitchFamily="18" charset="-122"/>
                    <a:ea typeface="思源宋体 CN Heavy" panose="02020500000000000000" pitchFamily="18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  <a:cs typeface="+mn-cs"/>
              </a:defRPr>
            </a:pPr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  <a:cs typeface="+mn-cs"/>
              </a:defRPr>
            </a:pPr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65d5625c-c3c1-4a99-92b5-2811ccd80aa5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006BA8"/>
          </a:solidFill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0.825</c:v>
                </c:pt>
                <c:pt idx="1">
                  <c:v>0.175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af4009e-a037-4bb7-b4ce-1532fae1dd3e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9E3C3B"/>
          </a:solidFill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22d11af-42c2-47ff-9026-7224ab6534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</c:v>
                </c:pt>
                <c:pt idx="1">
                  <c:v>0.241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b92ae5ff-5779-4002-ab48-d5e329cfa136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f052099-e3cd-4f51-9979-40d2ceda5852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c26ba3e4-e1ce-4a84-9434-becc58111523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4a894bf7-dd85-4feb-b4ae-94cf9c4d732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da7a99df-ca41-4c2c-a0fd-bc7be2693f4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5731d58-f577-4bd1-ae35-feda886ac29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</c:v>
                </c:pt>
                <c:pt idx="1">
                  <c:v>0.479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99e7d64-7eac-4432-ad0a-3b4de63b6151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20f10cd-32ef-4086-8501-b13a2fbee72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</c:v>
                </c:pt>
                <c:pt idx="1">
                  <c:v>0.104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ea39c10-d63c-4184-b668-3c82cabd8a4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99cf418-430e-43dd-96d7-b27a9a3981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>
      <cdr:nvCxnSpPr>
        <cdr:cNvPr id="2" name="直接连接符 1"/>
        <cdr:cNvCxnSpPr/>
      </cdr:nvCxnSpPr>
      <cdr:spPr xmlns:a="http://schemas.openxmlformats.org/drawingml/2006/main"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>
      <cdr:nvCxnSpPr>
        <cdr:cNvPr id="3" name="直接连接符 2"/>
        <cdr:cNvCxnSpPr/>
      </cdr:nvCxnSpPr>
      <cdr:spPr xmlns:a="http://schemas.openxmlformats.org/drawingml/2006/main"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>
      <cdr:nvCxnSpPr>
        <cdr:cNvPr id="4" name="直接连接符 3"/>
        <cdr:cNvCxnSpPr>
          <a:endCxn xmlns:a="http://schemas.openxmlformats.org/drawingml/2006/main" id="16" idx="2"/>
        </cdr:cNvCxnSpPr>
      </cdr:nvCxnSpPr>
      <cdr:spPr xmlns:a="http://schemas.openxmlformats.org/drawingml/2006/main"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>
      <cdr:nvSpPr>
        <cdr:cNvPr id="5" name="椭圆 4"/>
        <cdr:cNvSpPr/>
      </cdr:nvSpPr>
      <cdr:spPr xmlns:a="http://schemas.openxmlformats.org/drawingml/2006/main"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/>
        <a:ln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>
      <cdr:nvSpPr>
        <cdr:cNvPr id="6" name="椭圆 5"/>
        <cdr:cNvSpPr/>
      </cdr:nvSpPr>
      <cdr:spPr xmlns:a="http://schemas.openxmlformats.org/drawingml/2006/main"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>
      <cdr:nvSpPr>
        <cdr:cNvPr id="7" name="椭圆 6"/>
        <cdr:cNvSpPr/>
      </cdr:nvSpPr>
      <cdr:spPr xmlns:a="http://schemas.openxmlformats.org/drawingml/2006/main"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>
      <cdr:nvSpPr>
        <cdr:cNvPr id="8" name="椭圆 7"/>
        <cdr:cNvSpPr/>
      </cdr:nvSpPr>
      <cdr:spPr xmlns:a="http://schemas.openxmlformats.org/drawingml/2006/main"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C87B0-6151-46A8-A8BC-34355F59CC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0E57-8049-472E-8FE3-55D2DEFD35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4513634"/>
            <a:ext cx="4167762" cy="234436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8610433" y="-15557"/>
            <a:ext cx="7163134" cy="7169530"/>
            <a:chOff x="8610433" y="-15557"/>
            <a:chExt cx="7163134" cy="7169530"/>
          </a:xfrm>
        </p:grpSpPr>
        <p:grpSp>
          <p:nvGrpSpPr>
            <p:cNvPr id="12" name="组合 11"/>
            <p:cNvGrpSpPr/>
            <p:nvPr/>
          </p:nvGrpSpPr>
          <p:grpSpPr>
            <a:xfrm>
              <a:off x="8610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940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21000"/>
              </a:schemeClr>
            </a:solidFill>
          </p:grpSpPr>
          <p:sp>
            <p:nvSpPr>
              <p:cNvPr id="14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最后，祝您答辩顺利，前程似锦！</a:t>
            </a:r>
            <a:endParaRPr lang="zh-CN" altLang="en-US" sz="100" dirty="0">
              <a:solidFill>
                <a:schemeClr val="bg1">
                  <a:alpha val="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/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ḷïďé"/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/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ṩḻîḓé"/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šḷïḓe"/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ľíḍe"/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ḻîḑe"/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ḻíḍe"/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ṩľíḑè"/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ṣḷïḓê"/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$ḻîḓé"/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ṧľîḋé"/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$ḻïḑê"/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ṧlíḍe"/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ŝľîḓê"/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ṣlíḑe"/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Sḻide"/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ṣlîḋè"/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ṣ1ïḑe"/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ṧḷîde"/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S1îḍé"/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ṧļïḋè"/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ṡḷiḋé"/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ïşļiḋe"/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ś1iḓê"/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ş1ïḓe"/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ïṩlîḋè"/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ṣľîďe"/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śļiḓe"/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$ḷïďe"/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śḻîḍe"/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$ļîḋê"/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ṩḷiḋé"/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sľïďé"/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śliḋé"/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ļiďê"/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íSliḋé"/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ŝ1îḑè"/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ṩḻiḋê"/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ṧľíḍe"/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ṩḻiḍe"/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śļïḓè"/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ṩḻîde"/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ŝḷïḓê"/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şḷîḑe"/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ḷïḋê"/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ṣlïḍè"/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ṩḷîḓê"/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Sļiďé"/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Sḷiḋè"/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ṣḷíḋé"/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ṩliďè"/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ṧlíḋè"/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slïḓè"/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ṥ1iḍe"/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ṥľîḋé"/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ślidè"/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ŝ1ide"/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$ḻíde"/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70" name="图片 6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>
            <a:fillRect/>
          </a:stretch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6104255" cy="6858000"/>
          </a:xfrm>
          <a:prstGeom prst="rect">
            <a:avLst/>
          </a:prstGeom>
          <a:gradFill flip="none" rotWithShape="1">
            <a:gsLst>
              <a:gs pos="21000">
                <a:srgbClr val="005B94"/>
              </a:gs>
              <a:gs pos="100000">
                <a:srgbClr val="38A7DA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8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9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rgbClr val="006BA8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44830" y="342900"/>
            <a:ext cx="524510" cy="309245"/>
            <a:chOff x="2010" y="1554"/>
            <a:chExt cx="1086" cy="640"/>
          </a:xfrm>
        </p:grpSpPr>
        <p:sp>
          <p:nvSpPr>
            <p:cNvPr id="9" name="椭圆 8"/>
            <p:cNvSpPr/>
            <p:nvPr userDrawn="1"/>
          </p:nvSpPr>
          <p:spPr>
            <a:xfrm>
              <a:off x="2456" y="1554"/>
              <a:ext cx="640" cy="640"/>
            </a:xfrm>
            <a:prstGeom prst="ellipse">
              <a:avLst/>
            </a:prstGeom>
            <a:gradFill>
              <a:gsLst>
                <a:gs pos="24000">
                  <a:srgbClr val="005B94">
                    <a:alpha val="10000"/>
                  </a:srgbClr>
                </a:gs>
                <a:gs pos="100000">
                  <a:srgbClr val="35A0DC">
                    <a:alpha val="1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 userDrawn="1"/>
          </p:nvSpPr>
          <p:spPr>
            <a:xfrm>
              <a:off x="2010" y="1554"/>
              <a:ext cx="640" cy="640"/>
            </a:xfrm>
            <a:prstGeom prst="ellipse">
              <a:avLst/>
            </a:prstGeom>
            <a:gradFill>
              <a:gsLst>
                <a:gs pos="24000">
                  <a:srgbClr val="005B94"/>
                </a:gs>
                <a:gs pos="100000">
                  <a:srgbClr val="35A0D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4" name="图片 13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44830" y="342900"/>
            <a:ext cx="524510" cy="309245"/>
            <a:chOff x="2010" y="1554"/>
            <a:chExt cx="1086" cy="640"/>
          </a:xfrm>
        </p:grpSpPr>
        <p:sp>
          <p:nvSpPr>
            <p:cNvPr id="6" name="椭圆 5"/>
            <p:cNvSpPr/>
            <p:nvPr userDrawn="1"/>
          </p:nvSpPr>
          <p:spPr>
            <a:xfrm>
              <a:off x="2456" y="1554"/>
              <a:ext cx="640" cy="640"/>
            </a:xfrm>
            <a:prstGeom prst="ellipse">
              <a:avLst/>
            </a:prstGeom>
            <a:gradFill>
              <a:gsLst>
                <a:gs pos="24000">
                  <a:srgbClr val="005B94">
                    <a:alpha val="10000"/>
                  </a:srgbClr>
                </a:gs>
                <a:gs pos="100000">
                  <a:srgbClr val="35A0DC">
                    <a:alpha val="1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2010" y="1554"/>
              <a:ext cx="640" cy="640"/>
            </a:xfrm>
            <a:prstGeom prst="ellipse">
              <a:avLst/>
            </a:prstGeom>
            <a:gradFill>
              <a:gsLst>
                <a:gs pos="24000">
                  <a:srgbClr val="005B94"/>
                </a:gs>
                <a:gs pos="100000">
                  <a:srgbClr val="35A0D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3" name="图片 12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21.jpeg"/><Relationship Id="rId7" Type="http://schemas.openxmlformats.org/officeDocument/2006/relationships/tags" Target="../tags/tag122.xml"/><Relationship Id="rId6" Type="http://schemas.openxmlformats.org/officeDocument/2006/relationships/image" Target="../media/image20.jpeg"/><Relationship Id="rId5" Type="http://schemas.openxmlformats.org/officeDocument/2006/relationships/tags" Target="../tags/tag121.xml"/><Relationship Id="rId4" Type="http://schemas.microsoft.com/office/2007/relationships/hdphoto" Target="../media/image19.wdp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image" Target="../media/image18.png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20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image" Target="../media/image22.jpeg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0" Type="http://schemas.openxmlformats.org/officeDocument/2006/relationships/slideLayout" Target="../slideLayouts/slideLayout8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chart" Target="../charts/chart13.xml"/><Relationship Id="rId8" Type="http://schemas.openxmlformats.org/officeDocument/2006/relationships/chart" Target="../charts/chart12.xml"/><Relationship Id="rId7" Type="http://schemas.openxmlformats.org/officeDocument/2006/relationships/chart" Target="../charts/chart11.xml"/><Relationship Id="rId6" Type="http://schemas.openxmlformats.org/officeDocument/2006/relationships/chart" Target="../charts/chart10.xml"/><Relationship Id="rId51" Type="http://schemas.openxmlformats.org/officeDocument/2006/relationships/slideLayout" Target="../slideLayouts/slideLayout9.xml"/><Relationship Id="rId50" Type="http://schemas.openxmlformats.org/officeDocument/2006/relationships/tags" Target="../tags/tag192.xml"/><Relationship Id="rId5" Type="http://schemas.openxmlformats.org/officeDocument/2006/relationships/chart" Target="../charts/chart9.xml"/><Relationship Id="rId49" Type="http://schemas.openxmlformats.org/officeDocument/2006/relationships/tags" Target="../tags/tag191.xml"/><Relationship Id="rId48" Type="http://schemas.openxmlformats.org/officeDocument/2006/relationships/tags" Target="../tags/tag190.xml"/><Relationship Id="rId47" Type="http://schemas.openxmlformats.org/officeDocument/2006/relationships/tags" Target="../tags/tag189.xml"/><Relationship Id="rId46" Type="http://schemas.openxmlformats.org/officeDocument/2006/relationships/tags" Target="../tags/tag188.xml"/><Relationship Id="rId45" Type="http://schemas.openxmlformats.org/officeDocument/2006/relationships/tags" Target="../tags/tag187.xml"/><Relationship Id="rId44" Type="http://schemas.openxmlformats.org/officeDocument/2006/relationships/tags" Target="../tags/tag186.xml"/><Relationship Id="rId43" Type="http://schemas.openxmlformats.org/officeDocument/2006/relationships/tags" Target="../tags/tag185.xml"/><Relationship Id="rId42" Type="http://schemas.openxmlformats.org/officeDocument/2006/relationships/tags" Target="../tags/tag184.xml"/><Relationship Id="rId41" Type="http://schemas.openxmlformats.org/officeDocument/2006/relationships/tags" Target="../tags/tag183.xml"/><Relationship Id="rId40" Type="http://schemas.openxmlformats.org/officeDocument/2006/relationships/tags" Target="../tags/tag182.xml"/><Relationship Id="rId4" Type="http://schemas.openxmlformats.org/officeDocument/2006/relationships/chart" Target="../charts/chart8.xml"/><Relationship Id="rId39" Type="http://schemas.openxmlformats.org/officeDocument/2006/relationships/tags" Target="../tags/tag181.xml"/><Relationship Id="rId38" Type="http://schemas.openxmlformats.org/officeDocument/2006/relationships/tags" Target="../tags/tag180.xml"/><Relationship Id="rId37" Type="http://schemas.openxmlformats.org/officeDocument/2006/relationships/tags" Target="../tags/tag179.xml"/><Relationship Id="rId36" Type="http://schemas.openxmlformats.org/officeDocument/2006/relationships/tags" Target="../tags/tag178.xml"/><Relationship Id="rId35" Type="http://schemas.openxmlformats.org/officeDocument/2006/relationships/tags" Target="../tags/tag177.xml"/><Relationship Id="rId34" Type="http://schemas.openxmlformats.org/officeDocument/2006/relationships/tags" Target="../tags/tag176.xml"/><Relationship Id="rId33" Type="http://schemas.openxmlformats.org/officeDocument/2006/relationships/tags" Target="../tags/tag175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chart" Target="../charts/chart7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chart" Target="../charts/chart6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image" Target="../media/image25.webp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13.png"/><Relationship Id="rId6" Type="http://schemas.openxmlformats.org/officeDocument/2006/relationships/tags" Target="../tags/tag13.xml"/><Relationship Id="rId5" Type="http://schemas.openxmlformats.org/officeDocument/2006/relationships/image" Target="../media/image12.jpeg"/><Relationship Id="rId4" Type="http://schemas.openxmlformats.org/officeDocument/2006/relationships/tags" Target="../tags/tag12.xml"/><Relationship Id="rId37" Type="http://schemas.openxmlformats.org/officeDocument/2006/relationships/slideLayout" Target="../slideLayouts/slideLayout8.xml"/><Relationship Id="rId36" Type="http://schemas.openxmlformats.org/officeDocument/2006/relationships/tags" Target="../tags/tag42.xml"/><Relationship Id="rId35" Type="http://schemas.openxmlformats.org/officeDocument/2006/relationships/tags" Target="../tags/tag41.xml"/><Relationship Id="rId34" Type="http://schemas.openxmlformats.org/officeDocument/2006/relationships/tags" Target="../tags/tag40.xml"/><Relationship Id="rId33" Type="http://schemas.openxmlformats.org/officeDocument/2006/relationships/tags" Target="../tags/tag39.xml"/><Relationship Id="rId32" Type="http://schemas.openxmlformats.org/officeDocument/2006/relationships/tags" Target="../tags/tag38.xml"/><Relationship Id="rId31" Type="http://schemas.openxmlformats.org/officeDocument/2006/relationships/tags" Target="../tags/tag37.xml"/><Relationship Id="rId30" Type="http://schemas.openxmlformats.org/officeDocument/2006/relationships/tags" Target="../tags/tag36.xml"/><Relationship Id="rId3" Type="http://schemas.openxmlformats.org/officeDocument/2006/relationships/tags" Target="../tags/tag11.xml"/><Relationship Id="rId29" Type="http://schemas.openxmlformats.org/officeDocument/2006/relationships/tags" Target="../tags/tag35.xml"/><Relationship Id="rId28" Type="http://schemas.openxmlformats.org/officeDocument/2006/relationships/tags" Target="../tags/tag34.xml"/><Relationship Id="rId27" Type="http://schemas.openxmlformats.org/officeDocument/2006/relationships/tags" Target="../tags/tag33.xml"/><Relationship Id="rId26" Type="http://schemas.openxmlformats.org/officeDocument/2006/relationships/tags" Target="../tags/tag32.xml"/><Relationship Id="rId25" Type="http://schemas.openxmlformats.org/officeDocument/2006/relationships/tags" Target="../tags/tag31.xml"/><Relationship Id="rId24" Type="http://schemas.openxmlformats.org/officeDocument/2006/relationships/tags" Target="../tags/tag30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image" Target="../media/image11.png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6" Type="http://schemas.openxmlformats.org/officeDocument/2006/relationships/slideLayout" Target="../slideLayouts/slideLayout10.xml"/><Relationship Id="rId45" Type="http://schemas.openxmlformats.org/officeDocument/2006/relationships/tags" Target="../tags/tag87.xml"/><Relationship Id="rId44" Type="http://schemas.openxmlformats.org/officeDocument/2006/relationships/tags" Target="../tags/tag86.xml"/><Relationship Id="rId43" Type="http://schemas.openxmlformats.org/officeDocument/2006/relationships/tags" Target="../tags/tag85.xml"/><Relationship Id="rId42" Type="http://schemas.openxmlformats.org/officeDocument/2006/relationships/tags" Target="../tags/tag84.xml"/><Relationship Id="rId41" Type="http://schemas.openxmlformats.org/officeDocument/2006/relationships/tags" Target="../tags/tag83.xml"/><Relationship Id="rId40" Type="http://schemas.openxmlformats.org/officeDocument/2006/relationships/tags" Target="../tags/tag82.xml"/><Relationship Id="rId4" Type="http://schemas.openxmlformats.org/officeDocument/2006/relationships/tags" Target="../tags/tag46.xml"/><Relationship Id="rId39" Type="http://schemas.openxmlformats.org/officeDocument/2006/relationships/tags" Target="../tags/tag81.xml"/><Relationship Id="rId38" Type="http://schemas.openxmlformats.org/officeDocument/2006/relationships/tags" Target="../tags/tag80.xml"/><Relationship Id="rId37" Type="http://schemas.openxmlformats.org/officeDocument/2006/relationships/tags" Target="../tags/tag79.xml"/><Relationship Id="rId36" Type="http://schemas.openxmlformats.org/officeDocument/2006/relationships/tags" Target="../tags/tag78.xml"/><Relationship Id="rId35" Type="http://schemas.openxmlformats.org/officeDocument/2006/relationships/tags" Target="../tags/tag77.xml"/><Relationship Id="rId34" Type="http://schemas.openxmlformats.org/officeDocument/2006/relationships/tags" Target="../tags/tag76.xml"/><Relationship Id="rId33" Type="http://schemas.openxmlformats.org/officeDocument/2006/relationships/tags" Target="../tags/tag75.xml"/><Relationship Id="rId32" Type="http://schemas.openxmlformats.org/officeDocument/2006/relationships/tags" Target="../tags/tag74.xml"/><Relationship Id="rId31" Type="http://schemas.openxmlformats.org/officeDocument/2006/relationships/tags" Target="../tags/tag73.xml"/><Relationship Id="rId30" Type="http://schemas.openxmlformats.org/officeDocument/2006/relationships/tags" Target="../tags/tag72.xml"/><Relationship Id="rId3" Type="http://schemas.openxmlformats.org/officeDocument/2006/relationships/tags" Target="../tags/tag45.xml"/><Relationship Id="rId29" Type="http://schemas.openxmlformats.org/officeDocument/2006/relationships/tags" Target="../tags/tag71.xml"/><Relationship Id="rId28" Type="http://schemas.openxmlformats.org/officeDocument/2006/relationships/tags" Target="../tags/tag70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88.xml"/><Relationship Id="rId29" Type="http://schemas.openxmlformats.org/officeDocument/2006/relationships/tags" Target="../tags/tag114.xml"/><Relationship Id="rId28" Type="http://schemas.openxmlformats.org/officeDocument/2006/relationships/tags" Target="../tags/tag113.xml"/><Relationship Id="rId27" Type="http://schemas.openxmlformats.org/officeDocument/2006/relationships/tags" Target="../tags/tag112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microsoft.com/office/2007/relationships/hdphoto" Target="../media/image17.wdp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3670" y="1933575"/>
            <a:ext cx="999109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Presentation Title</a:t>
            </a:r>
            <a:endParaRPr lang="zh-CN" altLang="en-US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演示文稿标题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14" name="图片 13" descr="未标题-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1905" y="852805"/>
            <a:ext cx="5972175" cy="4686935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/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4EB7DA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6"/>
            <a:srcRect/>
            <a:tile tx="-24701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8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10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/>
          <p:cNvSpPr txBox="1"/>
          <p:nvPr>
            <p:custDataLst>
              <p:tags r:id="rId11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14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8" name="PA_文本框 26"/>
          <p:cNvSpPr txBox="1"/>
          <p:nvPr>
            <p:custDataLst>
              <p:tags r:id="rId12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PA_文本框 31"/>
          <p:cNvSpPr txBox="1"/>
          <p:nvPr>
            <p:custDataLst>
              <p:tags r:id="rId13"/>
            </p:custDataLst>
          </p:nvPr>
        </p:nvSpPr>
        <p:spPr>
          <a:xfrm>
            <a:off x="2382339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1" name="PA_文本框 36"/>
          <p:cNvSpPr txBox="1"/>
          <p:nvPr>
            <p:custDataLst>
              <p:tags r:id="rId14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2" name="PA_文本框 37"/>
          <p:cNvSpPr txBox="1"/>
          <p:nvPr>
            <p:custDataLst>
              <p:tags r:id="rId15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学校本部位于高校云集的北京市海淀区学院路，全校占地约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3" name="PA_文本框 39"/>
          <p:cNvSpPr txBox="1"/>
          <p:nvPr>
            <p:custDataLst>
              <p:tags r:id="rId16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学风严谨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4" name="PA_文本框 40"/>
          <p:cNvSpPr txBox="1"/>
          <p:nvPr>
            <p:custDataLst>
              <p:tags r:id="rId17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为社会培养各类人才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余万人，其中许多人已成为国家政治、经济、科技、教育等领域尤其是冶金、材料行业的栋梁和骨干。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3550920" y="2836327"/>
            <a:ext cx="716280" cy="45720"/>
            <a:chOff x="3550920" y="2842260"/>
            <a:chExt cx="716280" cy="45720"/>
          </a:xfrm>
        </p:grpSpPr>
        <p:cxnSp>
          <p:nvCxnSpPr>
            <p:cNvPr id="34" name="直接连接符 33"/>
            <p:cNvCxnSpPr/>
            <p:nvPr>
              <p:custDataLst>
                <p:tags r:id="rId19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>
              <p:custDataLst>
                <p:tags r:id="rId20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</p:grpSpPr>
        <p:cxnSp>
          <p:nvCxnSpPr>
            <p:cNvPr id="40" name="直接连接符 39"/>
            <p:cNvCxnSpPr/>
            <p:nvPr>
              <p:custDataLst>
                <p:tags r:id="rId2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>
              <p:custDataLst>
                <p:tags r:id="rId2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>
            <p:custDataLst>
              <p:tags r:id="rId24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</p:grpSpPr>
        <p:cxnSp>
          <p:nvCxnSpPr>
            <p:cNvPr id="43" name="直接连接符 42"/>
            <p:cNvCxnSpPr/>
            <p:nvPr>
              <p:custDataLst>
                <p:tags r:id="rId25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>
              <p:custDataLst>
                <p:tags r:id="rId26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>
            <p:custDataLst>
              <p:tags r:id="rId2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</p:grpSpPr>
        <p:cxnSp>
          <p:nvCxnSpPr>
            <p:cNvPr id="46" name="直接连接符 45"/>
            <p:cNvCxnSpPr/>
            <p:nvPr>
              <p:custDataLst>
                <p:tags r:id="rId2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>
              <p:custDataLst>
                <p:tags r:id="rId2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2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1600" b="1" dirty="0">
              <a:gradFill>
                <a:gsLst>
                  <a:gs pos="29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49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56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3" name="椭圆 62"/>
          <p:cNvSpPr/>
          <p:nvPr>
            <p:custDataLst>
              <p:tags r:id="rId30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>
            <p:custDataLst>
              <p:tags r:id="rId31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>
            <p:custDataLst>
              <p:tags r:id="rId32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>
            <p:custDataLst>
              <p:tags r:id="rId33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18759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  <a:sym typeface="+mn-ea"/>
              </a:rPr>
              <a:t>崇尚实践之四段内容图文页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>
            <a:fillRect/>
          </a:stretch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aphicFrame>
        <p:nvGraphicFramePr>
          <p:cNvPr id="14" name="ís1ïďe"/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4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155431" y="3854370"/>
            <a:ext cx="416948" cy="433995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3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0" name="矩形 79"/>
          <p:cNvSpPr/>
          <p:nvPr/>
        </p:nvSpPr>
        <p:spPr>
          <a:xfrm>
            <a:off x="828040" y="1470025"/>
            <a:ext cx="2869565" cy="453707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759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  <a:sym typeface="+mn-ea"/>
              </a:rPr>
              <a:t>崇尚实践之四段内容图文页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第四部分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</a:t>
            </a:r>
            <a:endParaRPr lang="zh-CN" altLang="en-US" sz="5400" spc="300" dirty="0">
              <a:gradFill flip="none" rotWithShape="1">
                <a:gsLst>
                  <a:gs pos="1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rise of China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2400" b="1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3010" y="4699615"/>
            <a:ext cx="4731657" cy="10293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aphicFrame>
        <p:nvGraphicFramePr>
          <p:cNvPr id="5" name="PA_Chart 5"/>
          <p:cNvGraphicFramePr/>
          <p:nvPr>
            <p:custDataLst>
              <p:tags r:id="rId4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PA_Chart 10"/>
          <p:cNvGraphicFramePr/>
          <p:nvPr>
            <p:custDataLst>
              <p:tags r:id="rId5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gradFill flip="none" rotWithShape="1">
              <a:gsLst>
                <a:gs pos="0">
                  <a:srgbClr val="0679E4">
                    <a:alpha val="52000"/>
                  </a:srgbClr>
                </a:gs>
                <a:gs pos="100000">
                  <a:srgbClr val="0679E4">
                    <a:alpha val="5200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/>
          <p:cNvGrpSpPr/>
          <p:nvPr>
            <p:custDataLst>
              <p:tags r:id="rId6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/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sz="14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grpSp>
        <p:nvGrpSpPr>
          <p:cNvPr id="14" name="PA_组合 22"/>
          <p:cNvGrpSpPr/>
          <p:nvPr>
            <p:custDataLst>
              <p:tags r:id="rId7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/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graphicFrame>
        <p:nvGraphicFramePr>
          <p:cNvPr id="17" name="PA_Chart 4"/>
          <p:cNvGraphicFramePr/>
          <p:nvPr>
            <p:custDataLst>
              <p:tags r:id="rId8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PA_组合 18"/>
          <p:cNvGrpSpPr/>
          <p:nvPr>
            <p:custDataLst>
              <p:tags r:id="rId9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/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en-US" altLang="zh-CN" sz="4000" spc="6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BA8"/>
                  </a:soli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实验数据</a:t>
              </a:r>
              <a:endParaRPr lang="zh-CN" altLang="en-US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0679E4">
                  <a:alpha val="0"/>
                </a:srgbClr>
              </a:gs>
              <a:gs pos="100000">
                <a:srgbClr val="005B9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2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8759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4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  <a:sym typeface="+mn-ea"/>
              </a:rPr>
              <a:t>中华崛起之实验数据展示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>
            <a:fillRect/>
          </a:stretch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5" name="组合 24"/>
          <p:cNvGrpSpPr/>
          <p:nvPr>
            <p:custDataLst>
              <p:tags r:id="rId11"/>
            </p:custDataLst>
          </p:nvPr>
        </p:nvGrpSpPr>
        <p:grpSpPr>
          <a:xfrm>
            <a:off x="3080056" y="1273503"/>
            <a:ext cx="3197778" cy="2104117"/>
            <a:chOff x="400453" y="2181607"/>
            <a:chExt cx="3197778" cy="2104117"/>
          </a:xfrm>
        </p:grpSpPr>
        <p:grpSp>
          <p:nvGrpSpPr>
            <p:cNvPr id="26" name="组合 25"/>
            <p:cNvGrpSpPr/>
            <p:nvPr/>
          </p:nvGrpSpPr>
          <p:grpSpPr>
            <a:xfrm>
              <a:off x="400453" y="2181607"/>
              <a:ext cx="3197778" cy="2104117"/>
              <a:chOff x="400453" y="2181607"/>
              <a:chExt cx="3197778" cy="210411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32" name="图表 31"/>
                <p:cNvGraphicFramePr/>
                <p:nvPr>
                  <p:custDataLst>
                    <p:tags r:id="rId12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"/>
                </a:graphicData>
              </a:graphic>
            </p:graphicFrame>
            <p:graphicFrame>
              <p:nvGraphicFramePr>
                <p:cNvPr id="33" name="图表 32"/>
                <p:cNvGraphicFramePr/>
                <p:nvPr>
                  <p:custDataLst>
                    <p:tags r:id="rId13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</p:grpSp>
          <p:sp>
            <p:nvSpPr>
              <p:cNvPr id="29" name="矩形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30" name="Freeform 9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2613025" y="2279401"/>
                <a:ext cx="9852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47.9%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27" name="椭圆 26"/>
            <p:cNvSpPr/>
            <p:nvPr>
              <p:custDataLst>
                <p:tags r:id="rId17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0" y="3943985"/>
            <a:ext cx="12192000" cy="2938145"/>
          </a:xfrm>
          <a:prstGeom prst="rect">
            <a:avLst/>
          </a:prstGeom>
          <a:gradFill flip="none" rotWithShape="1">
            <a:gsLst>
              <a:gs pos="23000">
                <a:srgbClr val="005B94"/>
              </a:gs>
              <a:gs pos="100000">
                <a:srgbClr val="4EB7DA"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8907479" y="1293050"/>
            <a:ext cx="3201380" cy="2110287"/>
            <a:chOff x="397812" y="2176516"/>
            <a:chExt cx="3201380" cy="2110287"/>
          </a:xfrm>
        </p:grpSpPr>
        <p:grpSp>
          <p:nvGrpSpPr>
            <p:cNvPr id="41" name="组合 40"/>
            <p:cNvGrpSpPr/>
            <p:nvPr/>
          </p:nvGrpSpPr>
          <p:grpSpPr>
            <a:xfrm>
              <a:off x="397812" y="2176516"/>
              <a:ext cx="3201380" cy="2110287"/>
              <a:chOff x="397812" y="2176516"/>
              <a:chExt cx="3201380" cy="2110287"/>
            </a:xfrm>
          </p:grpSpPr>
          <p:sp>
            <p:nvSpPr>
              <p:cNvPr id="45" name="Freeform 9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200508" y="2514691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97812" y="2176516"/>
                <a:ext cx="2646678" cy="1767783"/>
                <a:chOff x="981472" y="1368392"/>
                <a:chExt cx="2646678" cy="1767783"/>
              </a:xfrm>
            </p:grpSpPr>
            <p:graphicFrame>
              <p:nvGraphicFramePr>
                <p:cNvPr id="47" name="图表 46"/>
                <p:cNvGraphicFramePr/>
                <p:nvPr>
                  <p:custDataLst>
                    <p:tags r:id="rId20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48" name="图表 47"/>
                <p:cNvGraphicFramePr/>
                <p:nvPr>
                  <p:custDataLst>
                    <p:tags r:id="rId21"/>
                  </p:custDataLst>
                </p:nvPr>
              </p:nvGraphicFramePr>
              <p:xfrm>
                <a:off x="981472" y="1368392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44" name="矩形 43"/>
              <p:cNvSpPr/>
              <p:nvPr>
                <p:custDataLst>
                  <p:tags r:id="rId22"/>
                </p:custDataLst>
              </p:nvPr>
            </p:nvSpPr>
            <p:spPr>
              <a:xfrm>
                <a:off x="880757" y="391747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23"/>
                </p:custDataLst>
              </p:nvPr>
            </p:nvSpPr>
            <p:spPr>
              <a:xfrm>
                <a:off x="2613025" y="2279401"/>
                <a:ext cx="986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10.4%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42" name="椭圆 41"/>
            <p:cNvSpPr/>
            <p:nvPr>
              <p:custDataLst>
                <p:tags r:id="rId24"/>
              </p:custDataLst>
            </p:nvPr>
          </p:nvSpPr>
          <p:spPr>
            <a:xfrm>
              <a:off x="2582438" y="2491707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>
            <p:custDataLst>
              <p:tags r:id="rId25"/>
            </p:custDataLst>
          </p:nvPr>
        </p:nvGrpSpPr>
        <p:grpSpPr>
          <a:xfrm>
            <a:off x="6009463" y="1292511"/>
            <a:ext cx="3173091" cy="2111365"/>
            <a:chOff x="400453" y="2174359"/>
            <a:chExt cx="3173091" cy="2111365"/>
          </a:xfrm>
        </p:grpSpPr>
        <p:grpSp>
          <p:nvGrpSpPr>
            <p:cNvPr id="62" name="组合 61"/>
            <p:cNvGrpSpPr/>
            <p:nvPr/>
          </p:nvGrpSpPr>
          <p:grpSpPr>
            <a:xfrm>
              <a:off x="400453" y="2174359"/>
              <a:ext cx="3173091" cy="2111365"/>
              <a:chOff x="400453" y="2174359"/>
              <a:chExt cx="3173091" cy="2111365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400453" y="2174359"/>
                <a:ext cx="2650507" cy="1769940"/>
                <a:chOff x="984113" y="1366235"/>
                <a:chExt cx="2650507" cy="1769940"/>
              </a:xfrm>
            </p:grpSpPr>
            <p:graphicFrame>
              <p:nvGraphicFramePr>
                <p:cNvPr id="68" name="图表 67"/>
                <p:cNvGraphicFramePr/>
                <p:nvPr>
                  <p:custDataLst>
                    <p:tags r:id="rId26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graphicFrame>
              <p:nvGraphicFramePr>
                <p:cNvPr id="69" name="图表 68"/>
                <p:cNvGraphicFramePr/>
                <p:nvPr>
                  <p:custDataLst>
                    <p:tags r:id="rId27"/>
                  </p:custDataLst>
                </p:nvPr>
              </p:nvGraphicFramePr>
              <p:xfrm>
                <a:off x="990583" y="1366235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</p:grpSp>
          <p:sp>
            <p:nvSpPr>
              <p:cNvPr id="65" name="矩形 6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66" name="Freeform 93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itchFamily="2" charset="-122"/>
                </a:endParaRPr>
              </a:p>
            </p:txBody>
          </p:sp>
          <p:sp>
            <p:nvSpPr>
              <p:cNvPr id="67" name="矩形 66"/>
              <p:cNvSpPr/>
              <p:nvPr>
                <p:custDataLst>
                  <p:tags r:id="rId30"/>
                </p:custDataLst>
              </p:nvPr>
            </p:nvSpPr>
            <p:spPr>
              <a:xfrm>
                <a:off x="2613025" y="2279401"/>
                <a:ext cx="9605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17.5%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31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itchFamily="2" charset="-122"/>
              </a:endParaRPr>
            </a:p>
          </p:txBody>
        </p:sp>
      </p:grpSp>
      <p:sp>
        <p:nvSpPr>
          <p:cNvPr id="61" name="Freeform 37"/>
          <p:cNvSpPr/>
          <p:nvPr>
            <p:custDataLst>
              <p:tags r:id="rId32"/>
            </p:custDataLst>
          </p:nvPr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 dirty="0">
              <a:solidFill>
                <a:srgbClr val="006BA8"/>
              </a:solidFill>
              <a:latin typeface="Calibri" panose="020F0502020204030204"/>
            </a:endParaRPr>
          </a:p>
        </p:txBody>
      </p:sp>
      <p:grpSp>
        <p:nvGrpSpPr>
          <p:cNvPr id="71" name="组合 70"/>
          <p:cNvGrpSpPr/>
          <p:nvPr>
            <p:custDataLst>
              <p:tags r:id="rId33"/>
            </p:custDataLst>
          </p:nvPr>
        </p:nvGrpSpPr>
        <p:grpSpPr>
          <a:xfrm>
            <a:off x="128471" y="1296135"/>
            <a:ext cx="3186108" cy="2104117"/>
            <a:chOff x="400453" y="2181607"/>
            <a:chExt cx="3186108" cy="2104117"/>
          </a:xfrm>
        </p:grpSpPr>
        <p:grpSp>
          <p:nvGrpSpPr>
            <p:cNvPr id="73" name="组合 72"/>
            <p:cNvGrpSpPr/>
            <p:nvPr/>
          </p:nvGrpSpPr>
          <p:grpSpPr>
            <a:xfrm>
              <a:off x="400453" y="2181607"/>
              <a:ext cx="3186108" cy="2104117"/>
              <a:chOff x="400453" y="2181607"/>
              <a:chExt cx="3186108" cy="210411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79" name="图表 78"/>
                <p:cNvGraphicFramePr/>
                <p:nvPr>
                  <p:custDataLst>
                    <p:tags r:id="rId34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  <p:graphicFrame>
              <p:nvGraphicFramePr>
                <p:cNvPr id="80" name="图表 79"/>
                <p:cNvGraphicFramePr/>
                <p:nvPr>
                  <p:custDataLst>
                    <p:tags r:id="rId35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</p:grpSp>
          <p:sp>
            <p:nvSpPr>
              <p:cNvPr id="76" name="矩形 75"/>
              <p:cNvSpPr/>
              <p:nvPr>
                <p:custDataLst>
                  <p:tags r:id="rId36"/>
                </p:custDataLst>
              </p:nvPr>
            </p:nvSpPr>
            <p:spPr>
              <a:xfrm>
                <a:off x="822227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500000000000000" pitchFamily="18" charset="-122"/>
                    <a:ea typeface="思源宋体 CN Heavy" panose="02020500000000000000" pitchFamily="18" charset="-122"/>
                  </a:rPr>
                  <a:t>输入您的数据</a:t>
                </a:r>
                <a:endParaRPr kumimoji="0" lang="zh-CN" altLang="en-US" sz="180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500000000000000" pitchFamily="18" charset="-122"/>
                  <a:ea typeface="思源宋体 CN Heavy" panose="02020500000000000000" pitchFamily="18" charset="-122"/>
                </a:endParaRPr>
              </a:p>
            </p:txBody>
          </p:sp>
          <p:sp>
            <p:nvSpPr>
              <p:cNvPr id="77" name="Freeform 93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Calibri" panose="020F0502020204030204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>
                <p:custDataLst>
                  <p:tags r:id="rId38"/>
                </p:custDataLst>
              </p:nvPr>
            </p:nvSpPr>
            <p:spPr>
              <a:xfrm>
                <a:off x="2613025" y="2279401"/>
                <a:ext cx="973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24.1%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500000000000000" pitchFamily="18" charset="-122"/>
                  </a:rPr>
                  <a:t> </a:t>
                </a:r>
                <a:endPara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Impact" panose="020B0806030902050204" pitchFamily="34" charset="0"/>
                  <a:ea typeface="思源宋体 CN Heavy" panose="02020500000000000000" pitchFamily="18" charset="-122"/>
                </a:endParaRPr>
              </a:p>
            </p:txBody>
          </p:sp>
        </p:grpSp>
        <p:sp>
          <p:nvSpPr>
            <p:cNvPr id="74" name="椭圆 73"/>
            <p:cNvSpPr/>
            <p:nvPr>
              <p:custDataLst>
                <p:tags r:id="rId39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6BA8"/>
                </a:solidFill>
                <a:effectLst/>
                <a:uLnTx/>
                <a:uFillTx/>
                <a:latin typeface="Calibri" panose="020F0502020204030204"/>
                <a:ea typeface="宋体" pitchFamily="2" charset="-122"/>
                <a:cs typeface="+mn-cs"/>
              </a:endParaRPr>
            </a:p>
          </p:txBody>
        </p:sp>
      </p:grpSp>
      <p:sp>
        <p:nvSpPr>
          <p:cNvPr id="72" name="Freeform 12"/>
          <p:cNvSpPr/>
          <p:nvPr>
            <p:custDataLst>
              <p:tags r:id="rId40"/>
            </p:custDataLst>
          </p:nvPr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6BA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/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8" name="组合 7"/>
          <p:cNvGrpSpPr/>
          <p:nvPr>
            <p:custDataLst>
              <p:tags r:id="rId41"/>
            </p:custDataLst>
          </p:nvPr>
        </p:nvGrpSpPr>
        <p:grpSpPr>
          <a:xfrm>
            <a:off x="4224897" y="2013690"/>
            <a:ext cx="373114" cy="325278"/>
            <a:chOff x="4045625" y="1722005"/>
            <a:chExt cx="731657" cy="441522"/>
          </a:xfrm>
          <a:solidFill>
            <a:srgbClr val="006BA8"/>
          </a:solidFill>
        </p:grpSpPr>
        <p:sp>
          <p:nvSpPr>
            <p:cNvPr id="34" name="Freeform 87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4045625" y="1833816"/>
              <a:ext cx="167514" cy="329711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srgbClr val="006BA8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243182" y="1722005"/>
              <a:ext cx="534100" cy="441522"/>
              <a:chOff x="3638550" y="1752601"/>
              <a:chExt cx="357188" cy="295275"/>
            </a:xfrm>
            <a:grpFill/>
          </p:grpSpPr>
          <p:sp>
            <p:nvSpPr>
              <p:cNvPr id="36" name="Freeform 88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/>
          <p:cNvSpPr/>
          <p:nvPr>
            <p:custDataLst>
              <p:tags r:id="rId45"/>
            </p:custDataLst>
          </p:nvPr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>
              <a:solidFill>
                <a:srgbClr val="006BA8"/>
              </a:solidFill>
              <a:latin typeface="Calibri" panose="020F0502020204030204"/>
            </a:endParaRPr>
          </a:p>
        </p:txBody>
      </p:sp>
      <p:sp>
        <p:nvSpPr>
          <p:cNvPr id="9" name="椭圆 8"/>
          <p:cNvSpPr/>
          <p:nvPr>
            <p:custDataLst>
              <p:tags r:id="rId46"/>
            </p:custDataLst>
          </p:nvPr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4" name="椭圆 83"/>
          <p:cNvSpPr/>
          <p:nvPr>
            <p:custDataLst>
              <p:tags r:id="rId47"/>
            </p:custDataLst>
          </p:nvPr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5" name="椭圆 84"/>
          <p:cNvSpPr/>
          <p:nvPr>
            <p:custDataLst>
              <p:tags r:id="rId48"/>
            </p:custDataLst>
          </p:nvPr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6" name="椭圆 85"/>
          <p:cNvSpPr/>
          <p:nvPr>
            <p:custDataLst>
              <p:tags r:id="rId49"/>
            </p:custDataLst>
          </p:nvPr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请输入您的数据标题</a:t>
            </a:r>
            <a:endParaRPr lang="zh-CN" altLang="en-US" sz="28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单位：求实鼎新</a:t>
            </a:r>
            <a:endParaRPr lang="zh-CN" altLang="en-US" sz="14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94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8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15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759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4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  <a:sym typeface="+mn-ea"/>
              </a:rPr>
              <a:t>中华崛起之实验数据展示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20540" y="1933575"/>
            <a:ext cx="355155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</a:t>
            </a:r>
            <a:endParaRPr lang="en-US" altLang="zh-CN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感谢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9" name="图片 8" descr="未标题-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1905" y="852805"/>
            <a:ext cx="5972175" cy="4686935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目录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06BA8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1600" spc="300" dirty="0">
              <a:gradFill flip="none" rotWithShape="1">
                <a:gsLst>
                  <a:gs pos="0">
                    <a:srgbClr val="006BA8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1" name="文本框 120"/>
          <p:cNvSpPr txBox="1"/>
          <p:nvPr>
            <p:custDataLst>
              <p:tags r:id="rId1"/>
            </p:custDataLst>
          </p:nvPr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1.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2" name="文本框 121"/>
          <p:cNvSpPr txBox="1"/>
          <p:nvPr>
            <p:custDataLst>
              <p:tags r:id="rId2"/>
            </p:custDataLst>
          </p:nvPr>
        </p:nvSpPr>
        <p:spPr>
          <a:xfrm>
            <a:off x="8130587" y="185229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Seeking truth and pursuing innovation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3" name="ruler-and-pencil_74091"/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3" name="open-book_1123"/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studying_73355"/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4" name="book-and-apple_65888"/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>
            <p:custDataLst>
              <p:tags r:id="rId3"/>
            </p:custDataLst>
          </p:nvPr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2.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8" name="文本框 127"/>
          <p:cNvSpPr txBox="1"/>
          <p:nvPr>
            <p:custDataLst>
              <p:tags r:id="rId4"/>
            </p:custDataLst>
          </p:nvPr>
        </p:nvSpPr>
        <p:spPr>
          <a:xfrm>
            <a:off x="7736086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3.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9" name="文本框 128"/>
          <p:cNvSpPr txBox="1"/>
          <p:nvPr>
            <p:custDataLst>
              <p:tags r:id="rId5"/>
            </p:custDataLst>
          </p:nvPr>
        </p:nvSpPr>
        <p:spPr>
          <a:xfrm>
            <a:off x="7736086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4.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中华崛起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6"/>
            </p:custDataLst>
          </p:nvPr>
        </p:nvSpPr>
        <p:spPr>
          <a:xfrm>
            <a:off x="8130587" y="291510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Cradle of iron and steel engineers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1" name="文本框 130"/>
          <p:cNvSpPr txBox="1"/>
          <p:nvPr>
            <p:custDataLst>
              <p:tags r:id="rId7"/>
            </p:custDataLst>
          </p:nvPr>
        </p:nvSpPr>
        <p:spPr>
          <a:xfrm>
            <a:off x="8130587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Advocating practice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8130587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The rise of China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第一部分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>
                  <a:gsLst>
                    <a:gs pos="28000">
                      <a:srgbClr val="005B94"/>
                    </a:gs>
                    <a:gs pos="100000">
                      <a:srgbClr val="4EB7DA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5400" spc="600" dirty="0">
              <a:gradFill>
                <a:gsLst>
                  <a:gs pos="28000">
                    <a:srgbClr val="005B94"/>
                  </a:gs>
                  <a:gs pos="100000">
                    <a:srgbClr val="4EB7DA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83904" y="4293414"/>
            <a:ext cx="802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5B94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 Seeking truth and pursuing innovation</a:t>
            </a:r>
            <a:endParaRPr lang="en-US" altLang="zh-CN" spc="350" dirty="0">
              <a:solidFill>
                <a:srgbClr val="005B94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593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求实鼎新之三段内容图文页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>
          <a:xfrm>
            <a:off x="4723130" y="2049145"/>
            <a:ext cx="2751455" cy="180467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22" name="文本框 121"/>
          <p:cNvSpPr txBox="1"/>
          <p:nvPr>
            <p:custDataLst>
              <p:tags r:id="rId3"/>
            </p:custDataLst>
          </p:nvPr>
        </p:nvSpPr>
        <p:spPr>
          <a:xfrm>
            <a:off x="6074410" y="3515360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百炼成钢</a:t>
            </a:r>
            <a:endParaRPr lang="zh-CN" altLang="en-US" dirty="0"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pic>
        <p:nvPicPr>
          <p:cNvPr id="124" name="图片 1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>
            <a:fillRect/>
          </a:stretch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pic>
        <p:nvPicPr>
          <p:cNvPr id="129" name="图片 1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6250" y="2056765"/>
            <a:ext cx="2753995" cy="180340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9450705" y="3531235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学院路</a:t>
            </a:r>
            <a:r>
              <a:rPr lang="en-US" altLang="zh-CN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30</a:t>
            </a:r>
            <a:r>
              <a:rPr lang="zh-CN" altLang="en-US" dirty="0"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号</a:t>
            </a:r>
            <a:endParaRPr lang="zh-CN" altLang="en-US" dirty="0"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9"/>
            </p:custDataLst>
          </p:nvPr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I LOVE USTB</a:t>
            </a:r>
            <a:endParaRPr lang="zh-CN" altLang="en-US" sz="1400" b="1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10"/>
            </p:custDataLst>
          </p:nvPr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11"/>
            </p:custDataLst>
          </p:nvPr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/>
          <p:cNvSpPr txBox="1"/>
          <p:nvPr>
            <p:custDataLst>
              <p:tags r:id="rId12"/>
            </p:custDataLst>
          </p:nvPr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。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7" name="文本框 136"/>
          <p:cNvSpPr txBox="1"/>
          <p:nvPr>
            <p:custDataLst>
              <p:tags r:id="rId13"/>
            </p:custDataLst>
          </p:nvPr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/>
          <p:cNvSpPr txBox="1"/>
          <p:nvPr>
            <p:custDataLst>
              <p:tags r:id="rId14"/>
            </p:custDataLst>
          </p:nvPr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银杏大道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543810" y="4297045"/>
            <a:ext cx="340360" cy="354330"/>
            <a:chOff x="4006" y="6767"/>
            <a:chExt cx="536" cy="558"/>
          </a:xfrm>
        </p:grpSpPr>
        <p:sp>
          <p:nvSpPr>
            <p:cNvPr id="57" name="îŝľîḓê"/>
            <p:cNvSpPr/>
            <p:nvPr>
              <p:custDataLst>
                <p:tags r:id="rId17"/>
              </p:custDataLst>
            </p:nvPr>
          </p:nvSpPr>
          <p:spPr bwMode="auto">
            <a:xfrm>
              <a:off x="4079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ṣlíḑe"/>
            <p:cNvSpPr/>
            <p:nvPr>
              <p:custDataLst>
                <p:tags r:id="rId18"/>
              </p:custDataLst>
            </p:nvPr>
          </p:nvSpPr>
          <p:spPr bwMode="auto">
            <a:xfrm>
              <a:off x="4174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Sḻide"/>
            <p:cNvSpPr/>
            <p:nvPr>
              <p:custDataLst>
                <p:tags r:id="rId19"/>
              </p:custDataLst>
            </p:nvPr>
          </p:nvSpPr>
          <p:spPr bwMode="auto">
            <a:xfrm>
              <a:off x="4275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ṣlîḋè"/>
            <p:cNvSpPr/>
            <p:nvPr>
              <p:custDataLst>
                <p:tags r:id="rId20"/>
              </p:custDataLst>
            </p:nvPr>
          </p:nvSpPr>
          <p:spPr bwMode="auto">
            <a:xfrm>
              <a:off x="4365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ŝ1ide"/>
            <p:cNvSpPr/>
            <p:nvPr>
              <p:custDataLst>
                <p:tags r:id="rId21"/>
              </p:custDataLst>
            </p:nvPr>
          </p:nvSpPr>
          <p:spPr bwMode="auto">
            <a:xfrm>
              <a:off x="4006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$ḻíde"/>
            <p:cNvSpPr/>
            <p:nvPr>
              <p:custDataLst>
                <p:tags r:id="rId22"/>
              </p:custDataLst>
            </p:nvPr>
          </p:nvSpPr>
          <p:spPr bwMode="auto">
            <a:xfrm>
              <a:off x="4100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5904230" y="4297045"/>
            <a:ext cx="340360" cy="354330"/>
            <a:chOff x="9298" y="6767"/>
            <a:chExt cx="536" cy="558"/>
          </a:xfrm>
        </p:grpSpPr>
        <p:sp>
          <p:nvSpPr>
            <p:cNvPr id="64" name="îŝľîḓê"/>
            <p:cNvSpPr/>
            <p:nvPr>
              <p:custDataLst>
                <p:tags r:id="rId24"/>
              </p:custDataLst>
            </p:nvPr>
          </p:nvSpPr>
          <p:spPr bwMode="auto">
            <a:xfrm>
              <a:off x="9371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ṣlíḑe"/>
            <p:cNvSpPr/>
            <p:nvPr>
              <p:custDataLst>
                <p:tags r:id="rId25"/>
              </p:custDataLst>
            </p:nvPr>
          </p:nvSpPr>
          <p:spPr bwMode="auto">
            <a:xfrm>
              <a:off x="9466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Sḻide"/>
            <p:cNvSpPr/>
            <p:nvPr>
              <p:custDataLst>
                <p:tags r:id="rId26"/>
              </p:custDataLst>
            </p:nvPr>
          </p:nvSpPr>
          <p:spPr bwMode="auto">
            <a:xfrm>
              <a:off x="9567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ṣlîḋè"/>
            <p:cNvSpPr/>
            <p:nvPr>
              <p:custDataLst>
                <p:tags r:id="rId27"/>
              </p:custDataLst>
            </p:nvPr>
          </p:nvSpPr>
          <p:spPr bwMode="auto">
            <a:xfrm>
              <a:off x="9657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ŝ1ide"/>
            <p:cNvSpPr/>
            <p:nvPr>
              <p:custDataLst>
                <p:tags r:id="rId28"/>
              </p:custDataLst>
            </p:nvPr>
          </p:nvSpPr>
          <p:spPr bwMode="auto">
            <a:xfrm>
              <a:off x="929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$ḻíde"/>
            <p:cNvSpPr/>
            <p:nvPr>
              <p:custDataLst>
                <p:tags r:id="rId29"/>
              </p:custDataLst>
            </p:nvPr>
          </p:nvSpPr>
          <p:spPr bwMode="auto">
            <a:xfrm>
              <a:off x="9392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>
            <p:custDataLst>
              <p:tags r:id="rId30"/>
            </p:custDataLst>
          </p:nvPr>
        </p:nvGrpSpPr>
        <p:grpSpPr>
          <a:xfrm>
            <a:off x="9237980" y="4297045"/>
            <a:ext cx="340360" cy="354330"/>
            <a:chOff x="14548" y="6767"/>
            <a:chExt cx="536" cy="558"/>
          </a:xfrm>
        </p:grpSpPr>
        <p:sp>
          <p:nvSpPr>
            <p:cNvPr id="71" name="îŝľîḓê"/>
            <p:cNvSpPr/>
            <p:nvPr>
              <p:custDataLst>
                <p:tags r:id="rId31"/>
              </p:custDataLst>
            </p:nvPr>
          </p:nvSpPr>
          <p:spPr bwMode="auto">
            <a:xfrm>
              <a:off x="14622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ṣlíḑe"/>
            <p:cNvSpPr/>
            <p:nvPr>
              <p:custDataLst>
                <p:tags r:id="rId32"/>
              </p:custDataLst>
            </p:nvPr>
          </p:nvSpPr>
          <p:spPr bwMode="auto">
            <a:xfrm>
              <a:off x="14717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Sḻide"/>
            <p:cNvSpPr/>
            <p:nvPr>
              <p:custDataLst>
                <p:tags r:id="rId33"/>
              </p:custDataLst>
            </p:nvPr>
          </p:nvSpPr>
          <p:spPr bwMode="auto">
            <a:xfrm>
              <a:off x="14818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ṣlîḋè"/>
            <p:cNvSpPr/>
            <p:nvPr>
              <p:custDataLst>
                <p:tags r:id="rId34"/>
              </p:custDataLst>
            </p:nvPr>
          </p:nvSpPr>
          <p:spPr bwMode="auto">
            <a:xfrm>
              <a:off x="14908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>
              <p:custDataLst>
                <p:tags r:id="rId35"/>
              </p:custDataLst>
            </p:nvPr>
          </p:nvSpPr>
          <p:spPr bwMode="auto">
            <a:xfrm>
              <a:off x="1454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>
              <p:custDataLst>
                <p:tags r:id="rId36"/>
              </p:custDataLst>
            </p:nvPr>
          </p:nvSpPr>
          <p:spPr bwMode="auto">
            <a:xfrm>
              <a:off x="14643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0679E4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0679E4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校史馆</a:t>
            </a:r>
            <a:endParaRPr lang="zh-CN" altLang="en-US" sz="2400" dirty="0"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>
            <a:fillRect/>
          </a:stretch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679E4"/>
            </a:solidFill>
          </a:ln>
        </p:spPr>
      </p:pic>
      <p:grpSp>
        <p:nvGrpSpPr>
          <p:cNvPr id="36" name="组合 35"/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37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7593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求实鼎新之三段内容图文页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第二部分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钢铁摇篮</a:t>
            </a:r>
            <a:endParaRPr lang="zh-CN" altLang="en-US" sz="5400" spc="300" dirty="0">
              <a:gradFill flip="none" rotWithShape="1">
                <a:gsLst>
                  <a:gs pos="19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01348" y="4293414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Cradle of iron and steel engineers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651589" y="-1207217"/>
            <a:ext cx="9099192" cy="9099192"/>
            <a:chOff x="-5379590" y="-1207217"/>
            <a:chExt cx="9099192" cy="9099192"/>
          </a:xfrm>
        </p:grpSpPr>
        <p:sp>
          <p:nvSpPr>
            <p:cNvPr id="41" name="椭圆 40"/>
            <p:cNvSpPr/>
            <p:nvPr/>
          </p:nvSpPr>
          <p:spPr>
            <a:xfrm>
              <a:off x="-5379590" y="-1207217"/>
              <a:ext cx="9099192" cy="9099192"/>
            </a:xfrm>
            <a:prstGeom prst="ellipse">
              <a:avLst/>
            </a:prstGeom>
            <a:gradFill>
              <a:gsLst>
                <a:gs pos="25000">
                  <a:srgbClr val="0679E4">
                    <a:alpha val="30000"/>
                  </a:srgbClr>
                </a:gs>
                <a:gs pos="100000">
                  <a:srgbClr val="0679E4">
                    <a:alpha val="3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5016038" y="-795085"/>
              <a:ext cx="8331200" cy="8331200"/>
            </a:xfrm>
            <a:prstGeom prst="ellipse">
              <a:avLst/>
            </a:prstGeom>
            <a:gradFill>
              <a:gsLst>
                <a:gs pos="32000">
                  <a:srgbClr val="005B94"/>
                </a:gs>
                <a:gs pos="100000">
                  <a:srgbClr val="38A7D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368217" y="894303"/>
            <a:ext cx="4792882" cy="4988790"/>
            <a:chOff x="6110934" y="598864"/>
            <a:chExt cx="416948" cy="433995"/>
          </a:xfrm>
          <a:solidFill>
            <a:schemeClr val="bg1">
              <a:alpha val="5000"/>
            </a:schemeClr>
          </a:solidFill>
        </p:grpSpPr>
        <p:sp>
          <p:nvSpPr>
            <p:cNvPr id="5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6600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求实鼎新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9" name="组合 78"/>
          <p:cNvGrpSpPr/>
          <p:nvPr>
            <p:custDataLst>
              <p:tags r:id="rId1"/>
            </p:custDataLst>
          </p:nvPr>
        </p:nvGrpSpPr>
        <p:grpSpPr>
          <a:xfrm>
            <a:off x="3863163" y="1246163"/>
            <a:ext cx="180000" cy="180000"/>
            <a:chOff x="6906353" y="2248485"/>
            <a:chExt cx="180000" cy="180000"/>
          </a:xfrm>
        </p:grpSpPr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3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>
            <p:custDataLst>
              <p:tags r:id="rId4"/>
            </p:custDataLst>
          </p:nvPr>
        </p:nvGrpSpPr>
        <p:grpSpPr>
          <a:xfrm>
            <a:off x="4370034" y="3339000"/>
            <a:ext cx="180000" cy="180000"/>
            <a:chOff x="6906353" y="2248485"/>
            <a:chExt cx="180000" cy="180000"/>
          </a:xfrm>
        </p:grpSpPr>
        <p:sp>
          <p:nvSpPr>
            <p:cNvPr id="89" name="椭圆 88"/>
            <p:cNvSpPr/>
            <p:nvPr>
              <p:custDataLst>
                <p:tags r:id="rId5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6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1" name="组合 90"/>
          <p:cNvGrpSpPr/>
          <p:nvPr>
            <p:custDataLst>
              <p:tags r:id="rId7"/>
            </p:custDataLst>
          </p:nvPr>
        </p:nvGrpSpPr>
        <p:grpSpPr>
          <a:xfrm>
            <a:off x="3863163" y="5401657"/>
            <a:ext cx="180000" cy="180000"/>
            <a:chOff x="6906353" y="2248485"/>
            <a:chExt cx="180000" cy="180000"/>
          </a:xfrm>
        </p:grpSpPr>
        <p:sp>
          <p:nvSpPr>
            <p:cNvPr id="92" name="椭圆 91"/>
            <p:cNvSpPr/>
            <p:nvPr>
              <p:custDataLst>
                <p:tags r:id="rId8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9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4413731" y="1107831"/>
            <a:ext cx="6057006" cy="1092905"/>
            <a:chOff x="4413731" y="1107831"/>
            <a:chExt cx="6057006" cy="1092905"/>
          </a:xfrm>
        </p:grpSpPr>
        <p:sp>
          <p:nvSpPr>
            <p:cNvPr id="94" name="文本框 93"/>
            <p:cNvSpPr txBox="1"/>
            <p:nvPr>
              <p:custDataLst>
                <p:tags r:id="rId1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百炼成钢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12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“鼎新”，语出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《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周易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·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杂卦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》“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鼎，取新也”，意为树立新的标准、风气等，体现了学校坚持与时俱进、不断开拓创新的精神特征。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1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>
            <p:custDataLst>
              <p:tags r:id="rId15"/>
            </p:custDataLst>
          </p:nvPr>
        </p:nvGrpSpPr>
        <p:grpSpPr>
          <a:xfrm>
            <a:off x="4646710" y="2882548"/>
            <a:ext cx="6057006" cy="1092905"/>
            <a:chOff x="4413731" y="1107831"/>
            <a:chExt cx="6057006" cy="1092905"/>
          </a:xfrm>
        </p:grpSpPr>
        <p:sp>
          <p:nvSpPr>
            <p:cNvPr id="98" name="文本框 97"/>
            <p:cNvSpPr txBox="1"/>
            <p:nvPr>
              <p:custDataLst>
                <p:tags r:id="rId16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银杏大道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99" name="文本框 98"/>
            <p:cNvSpPr txBox="1"/>
            <p:nvPr>
              <p:custDataLst>
                <p:tags r:id="rId17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“求实”，意为坚持从实际出发、通过客观冷静的研究探求对客观事物的正确认知，代表了学校恪守学术规律、追求科学真理的价值取向。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0" name="直接连接符 99"/>
            <p:cNvCxnSpPr/>
            <p:nvPr>
              <p:custDataLst>
                <p:tags r:id="rId18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>
              <p:custDataLst>
                <p:tags r:id="rId19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>
            <p:custDataLst>
              <p:tags r:id="rId20"/>
            </p:custDataLst>
          </p:nvPr>
        </p:nvGrpSpPr>
        <p:grpSpPr>
          <a:xfrm>
            <a:off x="4413731" y="4948911"/>
            <a:ext cx="6057006" cy="1092905"/>
            <a:chOff x="4413731" y="1107831"/>
            <a:chExt cx="6057006" cy="1092905"/>
          </a:xfrm>
        </p:grpSpPr>
        <p:sp>
          <p:nvSpPr>
            <p:cNvPr id="103" name="文本框 102"/>
            <p:cNvSpPr txBox="1"/>
            <p:nvPr>
              <p:custDataLst>
                <p:tags r:id="rId2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学院路</a:t>
              </a:r>
              <a:r>
                <a:rPr lang="en-US" altLang="zh-CN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30</a:t>
              </a:r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500000000000000" pitchFamily="18" charset="-122"/>
                  <a:ea typeface="思源宋体 CN Heavy" panose="02020500000000000000" pitchFamily="18" charset="-122"/>
                </a:rPr>
                <a:t>号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sp>
          <p:nvSpPr>
            <p:cNvPr id="104" name="文本框 103"/>
            <p:cNvSpPr txBox="1"/>
            <p:nvPr>
              <p:custDataLst>
                <p:tags r:id="rId22"/>
              </p:custDataLst>
            </p:nvPr>
          </p:nvSpPr>
          <p:spPr>
            <a:xfrm>
              <a:off x="4413731" y="1494692"/>
              <a:ext cx="5882015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“求实鼎新”合并使用，既是对学校“学风严谨、崇尚实践”优良传统的传承，也是对全体北科大人实事求是、敢为人先、勇于创新的激励和号召。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5" name="直接连接符 104"/>
            <p:cNvCxnSpPr/>
            <p:nvPr>
              <p:custDataLst>
                <p:tags r:id="rId2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>
              <p:custDataLst>
                <p:tags r:id="rId2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>
            <p:custDataLst>
              <p:tags r:id="rId25"/>
            </p:custDataLst>
          </p:nvPr>
        </p:nvGrpSpPr>
        <p:grpSpPr>
          <a:xfrm>
            <a:off x="9646185" y="906234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08" name="îŝľîḓê"/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8" name="组合 147"/>
          <p:cNvGrpSpPr/>
          <p:nvPr>
            <p:custDataLst>
              <p:tags r:id="rId32"/>
            </p:custDataLst>
          </p:nvPr>
        </p:nvGrpSpPr>
        <p:grpSpPr>
          <a:xfrm>
            <a:off x="9646185" y="2682425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49" name="îŝľîḓê"/>
            <p:cNvSpPr/>
            <p:nvPr>
              <p:custDataLst>
                <p:tags r:id="rId33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ṣlíḑe"/>
            <p:cNvSpPr/>
            <p:nvPr>
              <p:custDataLst>
                <p:tags r:id="rId34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Sḻide"/>
            <p:cNvSpPr/>
            <p:nvPr>
              <p:custDataLst>
                <p:tags r:id="rId35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iṣlîḋè"/>
            <p:cNvSpPr/>
            <p:nvPr>
              <p:custDataLst>
                <p:tags r:id="rId36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ŝ1ide"/>
            <p:cNvSpPr/>
            <p:nvPr>
              <p:custDataLst>
                <p:tags r:id="rId37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$ḻíde"/>
            <p:cNvSpPr/>
            <p:nvPr>
              <p:custDataLst>
                <p:tags r:id="rId38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5" name="组合 154"/>
          <p:cNvGrpSpPr/>
          <p:nvPr>
            <p:custDataLst>
              <p:tags r:id="rId39"/>
            </p:custDataLst>
          </p:nvPr>
        </p:nvGrpSpPr>
        <p:grpSpPr>
          <a:xfrm>
            <a:off x="9646185" y="4749210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56" name="îŝľîḓê"/>
            <p:cNvSpPr/>
            <p:nvPr>
              <p:custDataLst>
                <p:tags r:id="rId40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líḑe"/>
            <p:cNvSpPr/>
            <p:nvPr>
              <p:custDataLst>
                <p:tags r:id="rId41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îSḻide"/>
            <p:cNvSpPr/>
            <p:nvPr>
              <p:custDataLst>
                <p:tags r:id="rId42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iṣlîḋè"/>
            <p:cNvSpPr/>
            <p:nvPr>
              <p:custDataLst>
                <p:tags r:id="rId43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îŝ1ide"/>
            <p:cNvSpPr/>
            <p:nvPr>
              <p:custDataLst>
                <p:tags r:id="rId44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$ḻíde"/>
            <p:cNvSpPr/>
            <p:nvPr>
              <p:custDataLst>
                <p:tags r:id="rId45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/>
          <p:cNvCxnSpPr>
            <a:endCxn id="4" idx="2"/>
          </p:cNvCxnSpPr>
          <p:nvPr>
            <p:custDataLst>
              <p:tags r:id="rId3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4EB7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/>
          <p:cNvSpPr txBox="1"/>
          <p:nvPr>
            <p:custDataLst>
              <p:tags r:id="rId4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北京钢铁工业学院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2" name="PA_文本框 14"/>
          <p:cNvSpPr txBox="1"/>
          <p:nvPr>
            <p:custDataLst>
              <p:tags r:id="rId5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" name="PA_文本框 15"/>
          <p:cNvSpPr txBox="1"/>
          <p:nvPr>
            <p:custDataLst>
              <p:tags r:id="rId6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5" name="PA_文本框 17"/>
          <p:cNvSpPr txBox="1"/>
          <p:nvPr>
            <p:custDataLst>
              <p:tags r:id="rId7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PA_文本框 18"/>
          <p:cNvSpPr txBox="1"/>
          <p:nvPr>
            <p:custDataLst>
              <p:tags r:id="rId8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北京科技大学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17" name="PA_文本框 19"/>
          <p:cNvSpPr txBox="1"/>
          <p:nvPr>
            <p:custDataLst>
              <p:tags r:id="rId9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北京钢铁学院</a:t>
            </a:r>
            <a:endParaRPr lang="zh-CN" altLang="en-US" sz="160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solidFill>
            <a:srgbClr val="006BA8">
              <a:alpha val="86000"/>
            </a:srgbClr>
          </a:solid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1554481" y="3425651"/>
            <a:ext cx="522514" cy="522514"/>
            <a:chOff x="1554481" y="3425651"/>
            <a:chExt cx="522514" cy="522514"/>
          </a:xfrm>
        </p:grpSpPr>
        <p:sp>
          <p:nvSpPr>
            <p:cNvPr id="7" name="PA_椭圆 9"/>
            <p:cNvSpPr/>
            <p:nvPr>
              <p:custDataLst>
                <p:tags r:id="rId11"/>
              </p:custDataLst>
            </p:nvPr>
          </p:nvSpPr>
          <p:spPr>
            <a:xfrm>
              <a:off x="155448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8456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24" name="îŝľîḓ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líḑ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Sḻide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ṣlîḋ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ŝ1ide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íde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7" name="组合 46"/>
          <p:cNvGrpSpPr/>
          <p:nvPr>
            <p:custDataLst>
              <p:tags r:id="rId18"/>
            </p:custDataLst>
          </p:nvPr>
        </p:nvGrpSpPr>
        <p:grpSpPr>
          <a:xfrm>
            <a:off x="4918165" y="3425651"/>
            <a:ext cx="522514" cy="522514"/>
            <a:chOff x="4952311" y="3425651"/>
            <a:chExt cx="522514" cy="522514"/>
          </a:xfrm>
        </p:grpSpPr>
        <p:sp>
          <p:nvSpPr>
            <p:cNvPr id="30" name="PA_椭圆 9"/>
            <p:cNvSpPr/>
            <p:nvPr>
              <p:custDataLst>
                <p:tags r:id="rId19"/>
              </p:custDataLst>
            </p:nvPr>
          </p:nvSpPr>
          <p:spPr>
            <a:xfrm>
              <a:off x="495231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4EB7DA"/>
                </a:gs>
                <a:gs pos="100000">
                  <a:srgbClr val="005B9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8239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32" name="îŝľîḓ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ṣlíḑ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Sḻid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lîḋ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1ide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$ḻíde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6" name="组合 55"/>
          <p:cNvGrpSpPr/>
          <p:nvPr>
            <p:custDataLst>
              <p:tags r:id="rId26"/>
            </p:custDataLst>
          </p:nvPr>
        </p:nvGrpSpPr>
        <p:grpSpPr>
          <a:xfrm>
            <a:off x="8056648" y="3425651"/>
            <a:ext cx="522514" cy="522514"/>
            <a:chOff x="8056648" y="3425651"/>
            <a:chExt cx="522514" cy="522514"/>
          </a:xfrm>
        </p:grpSpPr>
        <p:sp>
          <p:nvSpPr>
            <p:cNvPr id="38" name="PA_椭圆 9"/>
            <p:cNvSpPr/>
            <p:nvPr>
              <p:custDataLst>
                <p:tags r:id="rId27"/>
              </p:custDataLst>
            </p:nvPr>
          </p:nvSpPr>
          <p:spPr>
            <a:xfrm>
              <a:off x="8056648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186733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40" name="îŝľîḓ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ṣlí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Sḻide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ṣlîḋè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id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$ḻíde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50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7593" y="271818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  <a:sym typeface="+mn-ea"/>
              </a:rPr>
              <a:t>钢铁摇篮之流程图页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第三部分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2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崇尚实践</a:t>
            </a:r>
            <a:endParaRPr lang="zh-CN" altLang="en-US" sz="5400" spc="300" dirty="0">
              <a:gradFill flip="none" rotWithShape="1">
                <a:gsLst>
                  <a:gs pos="2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500000000000000" pitchFamily="18" charset="-122"/>
                <a:ea typeface="思源宋体 CN Heavy" panose="02020500000000000000" pitchFamily="18" charset="-122"/>
              </a:rPr>
              <a:t>Advocating practice</a:t>
            </a:r>
            <a:endParaRPr lang="en-US" altLang="zh-CN" spc="350" dirty="0">
              <a:solidFill>
                <a:srgbClr val="006BA8"/>
              </a:solidFill>
              <a:latin typeface="思源宋体 CN Heavy" panose="02020500000000000000" pitchFamily="18" charset="-122"/>
              <a:ea typeface="思源宋体 CN Heavy" panose="020205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1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0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2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0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1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1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4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2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4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5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6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7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8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30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7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8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9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4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7.xml><?xml version="1.0" encoding="utf-8"?>
<p:tagLst xmlns:p="http://schemas.openxmlformats.org/presentationml/2006/main">
  <p:tag name="PA" val="v3.0.1"/>
</p:tagLst>
</file>

<file path=ppt/tags/tag148.xml><?xml version="1.0" encoding="utf-8"?>
<p:tagLst xmlns:p="http://schemas.openxmlformats.org/presentationml/2006/main">
  <p:tag name="PA" val="v3.0.1"/>
</p:tagLst>
</file>

<file path=ppt/tags/tag149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50.xml><?xml version="1.0" encoding="utf-8"?>
<p:tagLst xmlns:p="http://schemas.openxmlformats.org/presentationml/2006/main">
  <p:tag name="PA" val="v3.0.1"/>
</p:tagLst>
</file>

<file path=ppt/tags/tag151.xml><?xml version="1.0" encoding="utf-8"?>
<p:tagLst xmlns:p="http://schemas.openxmlformats.org/presentationml/2006/main">
  <p:tag name="PA" val="v3.0.1"/>
</p:tagLst>
</file>

<file path=ppt/tags/tag152.xml><?xml version="1.0" encoding="utf-8"?>
<p:tagLst xmlns:p="http://schemas.openxmlformats.org/presentationml/2006/main">
  <p:tag name="PA" val="v3.0.1"/>
</p:tagLst>
</file>

<file path=ppt/tags/tag15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6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7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8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9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2.xml><?xml version="1.0" encoding="utf-8"?>
<p:tagLst xmlns:p="http://schemas.openxmlformats.org/presentationml/2006/main">
  <p:tag name="ISLIDE.ICON" val="#405366;"/>
</p:tagLst>
</file>

<file path=ppt/tags/tag193.xml><?xml version="1.0" encoding="utf-8"?>
<p:tagLst xmlns:p="http://schemas.openxmlformats.org/presentationml/2006/main">
  <p:tag name="ISLIDE.VECTOR" val="#186236;"/>
</p:tagLst>
</file>

<file path=ppt/tags/tag194.xml><?xml version="1.0" encoding="utf-8"?>
<p:tagLst xmlns:p="http://schemas.openxmlformats.org/presentationml/2006/main">
  <p:tag name="commondata" val="eyJoZGlkIjoiZmM1ODkzZGM0ZGNiMWIwZWFmZjUwODlkMGM1NWRlMDEifQ=="/>
</p:tagLst>
</file>

<file path=ppt/tags/tag2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2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3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4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5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6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7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8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8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89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.xml><?xml version="1.0" encoding="utf-8"?>
<p:tagLst xmlns:p="http://schemas.openxmlformats.org/presentationml/2006/main">
  <p:tag name="ISLIDE.ICON" val="#141206;#92364;#152795;#7917;#146622;#135790;"/>
</p:tagLst>
</file>

<file path=ppt/tags/tag90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1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3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6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9E4"/>
      </a:accent1>
      <a:accent2>
        <a:srgbClr val="0679E4"/>
      </a:accent2>
      <a:accent3>
        <a:srgbClr val="0679E4"/>
      </a:accent3>
      <a:accent4>
        <a:srgbClr val="0679E4"/>
      </a:accent4>
      <a:accent5>
        <a:srgbClr val="0679E4"/>
      </a:accent5>
      <a:accent6>
        <a:srgbClr val="0679E4"/>
      </a:accent6>
      <a:hlink>
        <a:srgbClr val="0679E4"/>
      </a:hlink>
      <a:folHlink>
        <a:srgbClr val="0679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679E4">
                <a:lumMod val="91000"/>
              </a:srgbClr>
            </a:gs>
            <a:gs pos="100000">
              <a:srgbClr val="0679E4">
                <a:alpha val="72000"/>
                <a:lumMod val="92000"/>
                <a:lumOff val="8000"/>
              </a:srgbClr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WPS 演示</Application>
  <PresentationFormat>宽屏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Arial</vt:lpstr>
      <vt:lpstr>宋体</vt:lpstr>
      <vt:lpstr>Wingdings</vt:lpstr>
      <vt:lpstr>思源宋体 CN Heavy</vt:lpstr>
      <vt:lpstr>思源黑体 CN Bold</vt:lpstr>
      <vt:lpstr>汉仪中黑KW</vt:lpstr>
      <vt:lpstr>思源宋体 CN Medium</vt:lpstr>
      <vt:lpstr>思源宋体 CN SemiBold</vt:lpstr>
      <vt:lpstr>汉仪书宋二KW</vt:lpstr>
      <vt:lpstr>Roboto Regular</vt:lpstr>
      <vt:lpstr>思源黑体 CN Regular</vt:lpstr>
      <vt:lpstr>Impact</vt:lpstr>
      <vt:lpstr>方正兰亭刊黑_GBK</vt:lpstr>
      <vt:lpstr>Calibri</vt:lpstr>
      <vt:lpstr>Bahnschrift SemiBold SemiConden</vt:lpstr>
      <vt:lpstr>苹方-简</vt:lpstr>
      <vt:lpstr>思源黑体 CN Normal</vt:lpstr>
      <vt:lpstr>Helvetica Neue</vt:lpstr>
      <vt:lpstr>微软雅黑</vt:lpstr>
      <vt:lpstr>汉仪旗黑</vt:lpstr>
      <vt:lpstr>宋体</vt:lpstr>
      <vt:lpstr>Arial Unicode MS</vt:lpstr>
      <vt:lpstr>等线</vt:lpstr>
      <vt:lpstr>汉仪中等线KW</vt:lpstr>
      <vt:lpstr>Calibri</vt:lpstr>
      <vt:lpstr>Thonburi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miyawaki小小唯</cp:lastModifiedBy>
  <cp:revision>148</cp:revision>
  <dcterms:created xsi:type="dcterms:W3CDTF">2024-10-31T06:45:18Z</dcterms:created>
  <dcterms:modified xsi:type="dcterms:W3CDTF">2024-10-31T06:45:18Z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556399EB30694029B3F016E370012B8A_13</vt:lpwstr>
  </property>
  <property fmtid="{D5CDD505-2E9C-101B-9397-08002B2CF9AE}" pid="3" name="KSOProductBuildVer">
    <vt:lpwstr>2052-6.12.0.8899</vt:lpwstr>
  </property>
</Properties>
</file>