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media/image19.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0"/>
  </p:handoutMasterIdLst>
  <p:sldIdLst>
    <p:sldId id="256" r:id="rId3"/>
    <p:sldId id="257" r:id="rId5"/>
    <p:sldId id="270" r:id="rId6"/>
    <p:sldId id="293" r:id="rId7"/>
    <p:sldId id="262" r:id="rId8"/>
    <p:sldId id="292" r:id="rId9"/>
    <p:sldId id="283" r:id="rId10"/>
    <p:sldId id="285" r:id="rId11"/>
    <p:sldId id="287" r:id="rId12"/>
    <p:sldId id="286" r:id="rId13"/>
    <p:sldId id="284" r:id="rId14"/>
    <p:sldId id="288" r:id="rId15"/>
    <p:sldId id="289" r:id="rId16"/>
    <p:sldId id="290" r:id="rId17"/>
    <p:sldId id="291" r:id="rId18"/>
    <p:sldId id="261" r:id="rId19"/>
  </p:sldIdLst>
  <p:sldSz cx="12192000" cy="6858000"/>
  <p:notesSz cx="7103745" cy="10234295"/>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2518"/>
    <a:srgbClr val="C5491A"/>
    <a:srgbClr val="D6651C"/>
    <a:srgbClr val="E77F1D"/>
    <a:srgbClr val="EB861D"/>
    <a:srgbClr val="C00000"/>
    <a:srgbClr val="EE8A1D"/>
    <a:srgbClr val="A51718"/>
    <a:srgbClr val="F0D9D9"/>
    <a:srgbClr val="E291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210"/>
        <p:guide pos="3840"/>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gs" Target="tags/tag129.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gradFill flip="none" rotWithShape="1">
              <a:gsLst>
                <a:gs pos="0">
                  <a:srgbClr val="C6341C">
                    <a:lumMod val="84000"/>
                    <a:lumOff val="16000"/>
                  </a:srgbClr>
                </a:gs>
                <a:gs pos="57000">
                  <a:srgbClr val="C6341C"/>
                </a:gs>
                <a:gs pos="100000">
                  <a:srgbClr val="C6341C">
                    <a:alpha val="0"/>
                  </a:srgbClr>
                </a:gs>
              </a:gsLst>
              <a:lin ang="10800000" scaled="1"/>
              <a:tileRect/>
            </a:gra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82"/>
        <c:axId val="1677814335"/>
        <c:axId val="1677813919"/>
      </c:barChart>
      <c:catAx>
        <c:axId val="1677814335"/>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rgbClr val="C6341C"/>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pPr>
          </a:p>
        </c:txPr>
        <c:crossAx val="1677813919"/>
        <c:crosses val="autoZero"/>
        <c:auto val="1"/>
        <c:lblAlgn val="ctr"/>
        <c:lblOffset val="100"/>
        <c:noMultiLvlLbl val="0"/>
      </c:catAx>
      <c:valAx>
        <c:axId val="1677813919"/>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rgbClr val="A22B17"/>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pPr>
          </a:p>
        </c:txPr>
        <c:crossAx val="1677814335"/>
        <c:crosses val="autoZero"/>
        <c:crossBetween val="between"/>
      </c:valAx>
      <c:spPr>
        <a:noFill/>
        <a:ln>
          <a:noFill/>
        </a:ln>
        <a:effectLst/>
      </c:spPr>
    </c:plotArea>
    <c:plotVisOnly val="1"/>
    <c:dispBlanksAs val="gap"/>
    <c:showDLblsOverMax val="0"/>
    <c:extLst>
      <c:ext uri="{0b15fc19-7d7d-44ad-8c2d-2c3a37ce22c3}">
        <chartProps xmlns="https://web.wps.cn/et/2018/main" chartId="{63f77ce0-1a80-45fd-8b1a-4d83a02aeef3}"/>
      </c:ext>
    </c:extLst>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rotWithShape="1">
          <a:blip r:embed="rId2">
            <a:extLst>
              <a:ext uri="{28A0092B-C50C-407E-A947-70E740481C1C}">
                <a14:useLocalDpi xmlns:a14="http://schemas.microsoft.com/office/drawing/2010/main" val="0"/>
              </a:ext>
            </a:extLst>
          </a:blip>
          <a:srcRect t="7796" b="7796"/>
          <a:stretch>
            <a:fillRect/>
          </a:stretch>
        </p:blipFill>
        <p:spPr>
          <a:xfrm>
            <a:off x="0" y="0"/>
            <a:ext cx="12192000" cy="6858000"/>
          </a:xfrm>
          <a:prstGeom prst="rect">
            <a:avLst/>
          </a:prstGeom>
        </p:spPr>
      </p:pic>
      <p:sp>
        <p:nvSpPr>
          <p:cNvPr id="18" name="矩形 17"/>
          <p:cNvSpPr/>
          <p:nvPr userDrawn="1"/>
        </p:nvSpPr>
        <p:spPr>
          <a:xfrm>
            <a:off x="0" y="0"/>
            <a:ext cx="12192000"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nvSpPr>
        <p:spPr>
          <a:xfrm>
            <a:off x="-439329" y="6284651"/>
            <a:ext cx="13070657" cy="1071911"/>
          </a:xfrm>
          <a:custGeom>
            <a:avLst/>
            <a:gdLst>
              <a:gd name="connsiteX0" fmla="*/ 0 w 13070657"/>
              <a:gd name="connsiteY0" fmla="*/ 0 h 1071911"/>
              <a:gd name="connsiteX1" fmla="*/ 81904 w 13070657"/>
              <a:gd name="connsiteY1" fmla="*/ 23466 h 1071911"/>
              <a:gd name="connsiteX2" fmla="*/ 6535329 w 13070657"/>
              <a:gd name="connsiteY2" fmla="*/ 472027 h 1071911"/>
              <a:gd name="connsiteX3" fmla="*/ 12988754 w 13070657"/>
              <a:gd name="connsiteY3" fmla="*/ 23466 h 1071911"/>
              <a:gd name="connsiteX4" fmla="*/ 13070657 w 13070657"/>
              <a:gd name="connsiteY4" fmla="*/ 0 h 1071911"/>
              <a:gd name="connsiteX5" fmla="*/ 13070657 w 13070657"/>
              <a:gd name="connsiteY5" fmla="*/ 1071911 h 1071911"/>
              <a:gd name="connsiteX6" fmla="*/ 0 w 13070657"/>
              <a:gd name="connsiteY6" fmla="*/ 1071911 h 1071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70657" h="1071911">
                <a:moveTo>
                  <a:pt x="0" y="0"/>
                </a:moveTo>
                <a:lnTo>
                  <a:pt x="81904" y="23466"/>
                </a:lnTo>
                <a:cubicBezTo>
                  <a:pt x="1145142" y="287067"/>
                  <a:pt x="3634252" y="472027"/>
                  <a:pt x="6535329" y="472027"/>
                </a:cubicBezTo>
                <a:cubicBezTo>
                  <a:pt x="9436406" y="472027"/>
                  <a:pt x="11925516" y="287067"/>
                  <a:pt x="12988754" y="23466"/>
                </a:cubicBezTo>
                <a:lnTo>
                  <a:pt x="13070657" y="0"/>
                </a:lnTo>
                <a:lnTo>
                  <a:pt x="13070657" y="1071911"/>
                </a:lnTo>
                <a:lnTo>
                  <a:pt x="0" y="1071911"/>
                </a:lnTo>
                <a:close/>
              </a:path>
            </a:pathLst>
          </a:custGeom>
          <a:gradFill flip="none" rotWithShape="1">
            <a:gsLst>
              <a:gs pos="0">
                <a:srgbClr val="B61616">
                  <a:lumMod val="98000"/>
                  <a:lumOff val="2000"/>
                  <a:alpha val="98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任意多边形: 形状 8"/>
          <p:cNvSpPr/>
          <p:nvPr userDrawn="1"/>
        </p:nvSpPr>
        <p:spPr>
          <a:xfrm>
            <a:off x="-439329" y="6121176"/>
            <a:ext cx="13070657" cy="1071911"/>
          </a:xfrm>
          <a:custGeom>
            <a:avLst/>
            <a:gdLst>
              <a:gd name="connsiteX0" fmla="*/ 0 w 13070657"/>
              <a:gd name="connsiteY0" fmla="*/ 0 h 1071911"/>
              <a:gd name="connsiteX1" fmla="*/ 81904 w 13070657"/>
              <a:gd name="connsiteY1" fmla="*/ 23466 h 1071911"/>
              <a:gd name="connsiteX2" fmla="*/ 6535329 w 13070657"/>
              <a:gd name="connsiteY2" fmla="*/ 472027 h 1071911"/>
              <a:gd name="connsiteX3" fmla="*/ 12988754 w 13070657"/>
              <a:gd name="connsiteY3" fmla="*/ 23466 h 1071911"/>
              <a:gd name="connsiteX4" fmla="*/ 13070657 w 13070657"/>
              <a:gd name="connsiteY4" fmla="*/ 0 h 1071911"/>
              <a:gd name="connsiteX5" fmla="*/ 13070657 w 13070657"/>
              <a:gd name="connsiteY5" fmla="*/ 1071911 h 1071911"/>
              <a:gd name="connsiteX6" fmla="*/ 0 w 13070657"/>
              <a:gd name="connsiteY6" fmla="*/ 1071911 h 1071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70657" h="1071911">
                <a:moveTo>
                  <a:pt x="0" y="0"/>
                </a:moveTo>
                <a:lnTo>
                  <a:pt x="81904" y="23466"/>
                </a:lnTo>
                <a:cubicBezTo>
                  <a:pt x="1145142" y="287067"/>
                  <a:pt x="3634252" y="472027"/>
                  <a:pt x="6535329" y="472027"/>
                </a:cubicBezTo>
                <a:cubicBezTo>
                  <a:pt x="9436406" y="472027"/>
                  <a:pt x="11925516" y="287067"/>
                  <a:pt x="12988754" y="23466"/>
                </a:cubicBezTo>
                <a:lnTo>
                  <a:pt x="13070657" y="0"/>
                </a:lnTo>
                <a:lnTo>
                  <a:pt x="13070657" y="1071911"/>
                </a:lnTo>
                <a:lnTo>
                  <a:pt x="0" y="1071911"/>
                </a:lnTo>
                <a:close/>
              </a:path>
            </a:pathLst>
          </a:custGeom>
          <a:gradFill flip="none" rotWithShape="1">
            <a:gsLst>
              <a:gs pos="0">
                <a:srgbClr val="C6341C">
                  <a:lumMod val="98000"/>
                  <a:lumOff val="2000"/>
                  <a:alpha val="86000"/>
                </a:srgbClr>
              </a:gs>
              <a:gs pos="100000">
                <a:srgbClr val="A22B17">
                  <a:alpha val="72000"/>
                  <a:lumMod val="10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矩形 1"/>
          <p:cNvSpPr/>
          <p:nvPr userDrawn="1"/>
        </p:nvSpPr>
        <p:spPr>
          <a:xfrm>
            <a:off x="0" y="0"/>
            <a:ext cx="12192000" cy="970915"/>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 name="图片 2" descr="资源 1@10x"/>
          <p:cNvPicPr>
            <a:picLocks noChangeAspect="1"/>
          </p:cNvPicPr>
          <p:nvPr userDrawn="1"/>
        </p:nvPicPr>
        <p:blipFill>
          <a:blip r:embed="rId3"/>
          <a:stretch>
            <a:fillRect/>
          </a:stretch>
        </p:blipFill>
        <p:spPr>
          <a:xfrm>
            <a:off x="9141460" y="258445"/>
            <a:ext cx="2660650" cy="48133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pic>
        <p:nvPicPr>
          <p:cNvPr id="17" name="图片 16"/>
          <p:cNvPicPr>
            <a:picLocks noChangeAspect="1"/>
          </p:cNvPicPr>
          <p:nvPr userDrawn="1"/>
        </p:nvPicPr>
        <p:blipFill rotWithShape="1">
          <a:blip r:embed="rId2">
            <a:extLst>
              <a:ext uri="{28A0092B-C50C-407E-A947-70E740481C1C}">
                <a14:useLocalDpi xmlns:a14="http://schemas.microsoft.com/office/drawing/2010/main" val="0"/>
              </a:ext>
            </a:extLst>
          </a:blip>
          <a:srcRect t="7796" b="7796"/>
          <a:stretch>
            <a:fillRect/>
          </a:stretch>
        </p:blipFill>
        <p:spPr>
          <a:xfrm>
            <a:off x="0" y="0"/>
            <a:ext cx="12192000" cy="6858000"/>
          </a:xfrm>
          <a:prstGeom prst="rect">
            <a:avLst/>
          </a:prstGeom>
        </p:spPr>
      </p:pic>
      <p:sp>
        <p:nvSpPr>
          <p:cNvPr id="18" name="矩形 17"/>
          <p:cNvSpPr/>
          <p:nvPr userDrawn="1"/>
        </p:nvSpPr>
        <p:spPr>
          <a:xfrm>
            <a:off x="0" y="0"/>
            <a:ext cx="12192000"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userDrawn="1"/>
        </p:nvSpPr>
        <p:spPr>
          <a:xfrm>
            <a:off x="0" y="0"/>
            <a:ext cx="12192000" cy="970915"/>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日期占位符 3"/>
          <p:cNvSpPr>
            <a:spLocks noGrp="1"/>
          </p:cNvSpPr>
          <p:nvPr userDrawn="1"/>
        </p:nvSpPr>
        <p:spPr>
          <a:xfrm>
            <a:off x="965200" y="6483350"/>
            <a:ext cx="2743200" cy="365125"/>
          </a:xfrm>
          <a:prstGeom prst="rect">
            <a:avLst/>
          </a:prstGeom>
        </p:spPr>
        <p:txBody>
          <a:bodyPr vert="horz" lIns="91440" tIns="45720" rIns="91440" bIns="45720" rtlCol="0" anchor="ctr">
            <a:norm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60FBDFE-C587-4B4C-A407-44438C67B59E}" type="datetimeFigureOut">
              <a:rPr lang="zh-CN" altLang="en-US" smtClean="0"/>
            </a:fld>
            <a:endParaRPr lang="zh-CN" altLang="en-US"/>
          </a:p>
        </p:txBody>
      </p:sp>
      <p:sp>
        <p:nvSpPr>
          <p:cNvPr id="16" name="灯片编号占位符 5"/>
          <p:cNvSpPr>
            <a:spLocks noGrp="1"/>
          </p:cNvSpPr>
          <p:nvPr userDrawn="1"/>
        </p:nvSpPr>
        <p:spPr>
          <a:xfrm>
            <a:off x="8737600" y="6483350"/>
            <a:ext cx="2743200"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7" name="图片 6" descr="资源 1@10x"/>
          <p:cNvPicPr>
            <a:picLocks noChangeAspect="1"/>
          </p:cNvPicPr>
          <p:nvPr userDrawn="1"/>
        </p:nvPicPr>
        <p:blipFill>
          <a:blip r:embed="rId3"/>
          <a:stretch>
            <a:fillRect/>
          </a:stretch>
        </p:blipFill>
        <p:spPr>
          <a:xfrm>
            <a:off x="9141460" y="258445"/>
            <a:ext cx="2660650" cy="48133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pic>
        <p:nvPicPr>
          <p:cNvPr id="17" name="图片 16"/>
          <p:cNvPicPr>
            <a:picLocks noChangeAspect="1"/>
          </p:cNvPicPr>
          <p:nvPr userDrawn="1"/>
        </p:nvPicPr>
        <p:blipFill rotWithShape="1">
          <a:blip r:embed="rId2">
            <a:extLst>
              <a:ext uri="{28A0092B-C50C-407E-A947-70E740481C1C}">
                <a14:useLocalDpi xmlns:a14="http://schemas.microsoft.com/office/drawing/2010/main" val="0"/>
              </a:ext>
            </a:extLst>
          </a:blip>
          <a:srcRect t="7796" b="7796"/>
          <a:stretch>
            <a:fillRect/>
          </a:stretch>
        </p:blipFill>
        <p:spPr>
          <a:xfrm>
            <a:off x="0" y="0"/>
            <a:ext cx="12192000" cy="6858000"/>
          </a:xfrm>
          <a:prstGeom prst="rect">
            <a:avLst/>
          </a:prstGeom>
        </p:spPr>
      </p:pic>
      <p:sp>
        <p:nvSpPr>
          <p:cNvPr id="18" name="矩形 17"/>
          <p:cNvSpPr/>
          <p:nvPr userDrawn="1"/>
        </p:nvSpPr>
        <p:spPr>
          <a:xfrm>
            <a:off x="0" y="0"/>
            <a:ext cx="12192000"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日期占位符 3"/>
          <p:cNvSpPr>
            <a:spLocks noGrp="1"/>
          </p:cNvSpPr>
          <p:nvPr userDrawn="1"/>
        </p:nvSpPr>
        <p:spPr>
          <a:xfrm>
            <a:off x="965200" y="6483350"/>
            <a:ext cx="2743200" cy="365125"/>
          </a:xfrm>
          <a:prstGeom prst="rect">
            <a:avLst/>
          </a:prstGeom>
        </p:spPr>
        <p:txBody>
          <a:bodyPr vert="horz" lIns="91440" tIns="45720" rIns="91440" bIns="45720" rtlCol="0" anchor="ctr">
            <a:normAutofit/>
          </a:bodyP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60FBDFE-C587-4B4C-A407-44438C67B59E}" type="datetimeFigureOut">
              <a:rPr lang="zh-CN" altLang="en-US" smtClean="0"/>
            </a:fld>
            <a:endParaRPr lang="zh-CN" altLang="en-US"/>
          </a:p>
        </p:txBody>
      </p:sp>
      <p:sp>
        <p:nvSpPr>
          <p:cNvPr id="16" name="灯片编号占位符 5"/>
          <p:cNvSpPr>
            <a:spLocks noGrp="1"/>
          </p:cNvSpPr>
          <p:nvPr userDrawn="1"/>
        </p:nvSpPr>
        <p:spPr>
          <a:xfrm>
            <a:off x="8737600" y="6483350"/>
            <a:ext cx="2743200" cy="365125"/>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8" name="图片 7" descr="资源 3@10x"/>
          <p:cNvPicPr>
            <a:picLocks noChangeAspect="1"/>
          </p:cNvPicPr>
          <p:nvPr userDrawn="1"/>
        </p:nvPicPr>
        <p:blipFill>
          <a:blip r:embed="rId3"/>
          <a:stretch>
            <a:fillRect/>
          </a:stretch>
        </p:blipFill>
        <p:spPr>
          <a:xfrm>
            <a:off x="9143365" y="252730"/>
            <a:ext cx="2653665" cy="48133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4.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image" Target="../media/image1.jpeg"/><Relationship Id="rId2" Type="http://schemas.openxmlformats.org/officeDocument/2006/relationships/tags" Target="../tags/tag97.xml"/><Relationship Id="rId1" Type="http://schemas.openxmlformats.org/officeDocument/2006/relationships/tags" Target="../tags/tag96.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image" Target="../media/image1.jpeg"/><Relationship Id="rId2" Type="http://schemas.openxmlformats.org/officeDocument/2006/relationships/tags" Target="../tags/tag110.xml"/><Relationship Id="rId1" Type="http://schemas.openxmlformats.org/officeDocument/2006/relationships/tags" Target="../tags/tag109.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image" Target="../media/image19.webp"/><Relationship Id="rId2" Type="http://schemas.openxmlformats.org/officeDocument/2006/relationships/tags" Target="../tags/tag116.xml"/><Relationship Id="rId1" Type="http://schemas.openxmlformats.org/officeDocument/2006/relationships/chart" Target="../charts/chart1.xml"/></Relationships>
</file>

<file path=ppt/slides/_rels/slide15.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image" Target="../media/image22.jpeg"/><Relationship Id="rId6" Type="http://schemas.openxmlformats.org/officeDocument/2006/relationships/tags" Target="../tags/tag122.xml"/><Relationship Id="rId5" Type="http://schemas.openxmlformats.org/officeDocument/2006/relationships/image" Target="../media/image21.jpeg"/><Relationship Id="rId4" Type="http://schemas.openxmlformats.org/officeDocument/2006/relationships/tags" Target="../tags/tag121.xml"/><Relationship Id="rId3" Type="http://schemas.openxmlformats.org/officeDocument/2006/relationships/image" Target="../media/image20.jpeg"/><Relationship Id="rId2" Type="http://schemas.openxmlformats.org/officeDocument/2006/relationships/tags" Target="../tags/tag120.xml"/><Relationship Id="rId11" Type="http://schemas.openxmlformats.org/officeDocument/2006/relationships/slideLayout" Target="../slideLayouts/slideLayout12.xml"/><Relationship Id="rId10" Type="http://schemas.openxmlformats.org/officeDocument/2006/relationships/tags" Target="../tags/tag125.xml"/><Relationship Id="rId1" Type="http://schemas.openxmlformats.org/officeDocument/2006/relationships/tags" Target="../tags/tag119.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tags" Target="../tags/tag128.xml"/><Relationship Id="rId3" Type="http://schemas.openxmlformats.org/officeDocument/2006/relationships/image" Target="../media/image4.png"/><Relationship Id="rId2" Type="http://schemas.openxmlformats.org/officeDocument/2006/relationships/tags" Target="../tags/tag127.xml"/><Relationship Id="rId1" Type="http://schemas.openxmlformats.org/officeDocument/2006/relationships/tags" Target="../tags/tag126.xml"/></Relationships>
</file>

<file path=ppt/slides/_rels/slide2.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5.png"/><Relationship Id="rId2" Type="http://schemas.openxmlformats.org/officeDocument/2006/relationships/tags" Target="../tags/tag5.xml"/><Relationship Id="rId16" Type="http://schemas.openxmlformats.org/officeDocument/2006/relationships/notesSlide" Target="../notesSlides/notesSlide2.xml"/><Relationship Id="rId15" Type="http://schemas.openxmlformats.org/officeDocument/2006/relationships/slideLayout" Target="../slideLayouts/slideLayout1.xml"/><Relationship Id="rId14" Type="http://schemas.openxmlformats.org/officeDocument/2006/relationships/image" Target="../media/image2.png"/><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image" Target="../media/image1.jpeg"/><Relationship Id="rId2" Type="http://schemas.openxmlformats.org/officeDocument/2006/relationships/tags" Target="../tags/tag17.xml"/><Relationship Id="rId1" Type="http://schemas.openxmlformats.org/officeDocument/2006/relationships/tags" Target="../tags/tag16.xml"/></Relationships>
</file>

<file path=ppt/slides/_rels/slide4.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image" Target="../media/image6.png"/><Relationship Id="rId4" Type="http://schemas.openxmlformats.org/officeDocument/2006/relationships/tags" Target="../tags/tag26.xml"/><Relationship Id="rId3" Type="http://schemas.openxmlformats.org/officeDocument/2006/relationships/tags" Target="../tags/tag25.xml"/><Relationship Id="rId23" Type="http://schemas.openxmlformats.org/officeDocument/2006/relationships/notesSlide" Target="../notesSlides/notesSlide3.xml"/><Relationship Id="rId22" Type="http://schemas.openxmlformats.org/officeDocument/2006/relationships/slideLayout" Target="../slideLayouts/slideLayout2.xml"/><Relationship Id="rId21" Type="http://schemas.openxmlformats.org/officeDocument/2006/relationships/tags" Target="../tags/tag40.xml"/><Relationship Id="rId20" Type="http://schemas.openxmlformats.org/officeDocument/2006/relationships/tags" Target="../tags/tag39.xml"/><Relationship Id="rId2" Type="http://schemas.openxmlformats.org/officeDocument/2006/relationships/tags" Target="../tags/tag24.xml"/><Relationship Id="rId19" Type="http://schemas.openxmlformats.org/officeDocument/2006/relationships/tags" Target="../tags/tag38.xml"/><Relationship Id="rId18" Type="http://schemas.openxmlformats.org/officeDocument/2006/relationships/tags" Target="../tags/tag37.xml"/><Relationship Id="rId17" Type="http://schemas.openxmlformats.org/officeDocument/2006/relationships/image" Target="../media/image8.png"/><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image" Target="../media/image7.png"/><Relationship Id="rId10" Type="http://schemas.openxmlformats.org/officeDocument/2006/relationships/tags" Target="../tags/tag31.xml"/><Relationship Id="rId1" Type="http://schemas.openxmlformats.org/officeDocument/2006/relationships/tags" Target="../tags/tag23.xml"/></Relationships>
</file>

<file path=ppt/slides/_rels/slide5.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image" Target="../media/image9.png"/><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0" Type="http://schemas.openxmlformats.org/officeDocument/2006/relationships/notesSlide" Target="../notesSlides/notesSlide4.xml"/><Relationship Id="rId2" Type="http://schemas.openxmlformats.org/officeDocument/2006/relationships/tags" Target="../tags/tag42.xml"/><Relationship Id="rId19" Type="http://schemas.openxmlformats.org/officeDocument/2006/relationships/slideLayout" Target="../slideLayouts/slideLayout2.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image" Target="../media/image11.png"/><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image" Target="../media/image10.jpeg"/><Relationship Id="rId10" Type="http://schemas.openxmlformats.org/officeDocument/2006/relationships/tags" Target="../tags/tag49.xml"/><Relationship Id="rId1" Type="http://schemas.openxmlformats.org/officeDocument/2006/relationships/tags" Target="../tags/tag41.xml"/></Relationships>
</file>

<file path=ppt/slides/_rels/slide6.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image" Target="../media/image15.jpeg"/><Relationship Id="rId7" Type="http://schemas.openxmlformats.org/officeDocument/2006/relationships/tags" Target="../tags/tag59.xml"/><Relationship Id="rId6" Type="http://schemas.openxmlformats.org/officeDocument/2006/relationships/image" Target="../media/image14.png"/><Relationship Id="rId5" Type="http://schemas.openxmlformats.org/officeDocument/2006/relationships/tags" Target="../tags/tag58.xml"/><Relationship Id="rId4" Type="http://schemas.openxmlformats.org/officeDocument/2006/relationships/image" Target="../media/image13.jpeg"/><Relationship Id="rId3" Type="http://schemas.openxmlformats.org/officeDocument/2006/relationships/tags" Target="../tags/tag57.xml"/><Relationship Id="rId21" Type="http://schemas.openxmlformats.org/officeDocument/2006/relationships/slideLayout" Target="../slideLayouts/slideLayout2.xml"/><Relationship Id="rId20" Type="http://schemas.openxmlformats.org/officeDocument/2006/relationships/tags" Target="../tags/tag71.xml"/><Relationship Id="rId2" Type="http://schemas.openxmlformats.org/officeDocument/2006/relationships/image" Target="../media/image12.jpeg"/><Relationship Id="rId19" Type="http://schemas.openxmlformats.org/officeDocument/2006/relationships/tags" Target="../tags/tag70.xml"/><Relationship Id="rId18" Type="http://schemas.openxmlformats.org/officeDocument/2006/relationships/tags" Target="../tags/tag69.xml"/><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6.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image" Target="../media/image1.jpeg"/><Relationship Id="rId2" Type="http://schemas.openxmlformats.org/officeDocument/2006/relationships/tags" Target="../tags/tag73.xml"/><Relationship Id="rId1" Type="http://schemas.openxmlformats.org/officeDocument/2006/relationships/tags" Target="../tags/tag72.xml"/></Relationships>
</file>

<file path=ppt/slides/_rels/slide8.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microsoft.com/office/2007/relationships/hdphoto" Target="../media/image17.wdp"/><Relationship Id="rId18" Type="http://schemas.openxmlformats.org/officeDocument/2006/relationships/slideLayout" Target="../slideLayouts/slideLayout2.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0"/>
            <a:ext cx="12191365" cy="6858000"/>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4" name="图片 3" descr="资源 13"/>
          <p:cNvPicPr>
            <a:picLocks noChangeAspect="1"/>
          </p:cNvPicPr>
          <p:nvPr/>
        </p:nvPicPr>
        <p:blipFill>
          <a:blip r:embed="rId2">
            <a:alphaModFix amt="50000"/>
          </a:blip>
          <a:stretch>
            <a:fillRect/>
          </a:stretch>
        </p:blipFill>
        <p:spPr>
          <a:xfrm>
            <a:off x="3420110" y="1392555"/>
            <a:ext cx="8771890" cy="5465445"/>
          </a:xfrm>
          <a:prstGeom prst="rect">
            <a:avLst/>
          </a:prstGeom>
        </p:spPr>
      </p:pic>
      <p:sp>
        <p:nvSpPr>
          <p:cNvPr id="10" name="文本框 9"/>
          <p:cNvSpPr txBox="1"/>
          <p:nvPr/>
        </p:nvSpPr>
        <p:spPr>
          <a:xfrm>
            <a:off x="946150" y="2273300"/>
            <a:ext cx="10299065" cy="1106805"/>
          </a:xfrm>
          <a:prstGeom prst="rect">
            <a:avLst/>
          </a:prstGeom>
          <a:noFill/>
        </p:spPr>
        <p:txBody>
          <a:bodyPr wrap="square" rtlCol="0">
            <a:spAutoFit/>
          </a:bodyPr>
          <a:p>
            <a:pPr algn="ctr"/>
            <a:r>
              <a:rPr lang="zh-CN" altLang="en-US" sz="6600" b="1">
                <a:solidFill>
                  <a:schemeClr val="bg1"/>
                </a:solidFill>
                <a:latin typeface="思源黑体 CN Bold" panose="020B0800000000000000" charset="-122"/>
                <a:ea typeface="思源黑体 CN Bold" panose="020B0800000000000000" charset="-122"/>
              </a:rPr>
              <a:t>PPT Presentation Title</a:t>
            </a:r>
            <a:endParaRPr lang="zh-CN" altLang="en-US" sz="6600" b="1">
              <a:solidFill>
                <a:schemeClr val="bg1"/>
              </a:solidFill>
              <a:latin typeface="思源黑体 CN Bold" panose="020B0800000000000000" charset="-122"/>
              <a:ea typeface="思源黑体 CN Bold" panose="020B0800000000000000" charset="-122"/>
            </a:endParaRPr>
          </a:p>
        </p:txBody>
      </p:sp>
      <p:sp>
        <p:nvSpPr>
          <p:cNvPr id="12" name="文本框 11"/>
          <p:cNvSpPr txBox="1"/>
          <p:nvPr>
            <p:custDataLst>
              <p:tags r:id="rId3"/>
            </p:custDataLst>
          </p:nvPr>
        </p:nvSpPr>
        <p:spPr>
          <a:xfrm>
            <a:off x="2469833" y="3491230"/>
            <a:ext cx="7251700" cy="614045"/>
          </a:xfrm>
          <a:prstGeom prst="rect">
            <a:avLst/>
          </a:prstGeom>
          <a:noFill/>
        </p:spPr>
        <p:txBody>
          <a:bodyPr wrap="square" rtlCol="0">
            <a:spAutoFit/>
          </a:bodyPr>
          <a:p>
            <a:pPr algn="ctr"/>
            <a:r>
              <a:rPr lang="zh-CN" altLang="en-US" sz="3400" b="1">
                <a:solidFill>
                  <a:schemeClr val="bg1"/>
                </a:solidFill>
                <a:latin typeface="思源黑体 CN Bold" panose="020B0800000000000000" charset="-122"/>
                <a:ea typeface="思源黑体 CN Bold" panose="020B0800000000000000" charset="-122"/>
              </a:rPr>
              <a:t>PPT演示文稿标题</a:t>
            </a:r>
            <a:endParaRPr lang="zh-CN" altLang="en-US" sz="3400" b="1">
              <a:solidFill>
                <a:schemeClr val="bg1"/>
              </a:solidFill>
              <a:latin typeface="思源黑体 CN Bold" panose="020B0800000000000000" charset="-122"/>
              <a:ea typeface="思源黑体 CN Bold" panose="020B0800000000000000" charset="-122"/>
            </a:endParaRPr>
          </a:p>
        </p:txBody>
      </p:sp>
      <p:sp>
        <p:nvSpPr>
          <p:cNvPr id="13" name="文本框 12"/>
          <p:cNvSpPr txBox="1"/>
          <p:nvPr>
            <p:custDataLst>
              <p:tags r:id="rId4"/>
            </p:custDataLst>
          </p:nvPr>
        </p:nvSpPr>
        <p:spPr>
          <a:xfrm>
            <a:off x="2469833" y="4740275"/>
            <a:ext cx="7251700" cy="368300"/>
          </a:xfrm>
          <a:prstGeom prst="rect">
            <a:avLst/>
          </a:prstGeom>
          <a:noFill/>
        </p:spPr>
        <p:txBody>
          <a:bodyPr wrap="square" rtlCol="0">
            <a:spAutoFit/>
          </a:bodyPr>
          <a:p>
            <a:pPr algn="ctr"/>
            <a:r>
              <a:rPr lang="zh-CN" altLang="en-US" b="1">
                <a:solidFill>
                  <a:schemeClr val="bg1"/>
                </a:solidFill>
                <a:latin typeface="思源黑体 CN Bold" panose="020B0800000000000000" charset="-122"/>
                <a:ea typeface="思源黑体 CN Bold" panose="020B0800000000000000" charset="-122"/>
              </a:rPr>
              <a:t>主持人：</a:t>
            </a:r>
            <a:r>
              <a:rPr lang="en-US" altLang="zh-CN" b="1">
                <a:solidFill>
                  <a:schemeClr val="bg1"/>
                </a:solidFill>
                <a:latin typeface="思源黑体 CN Bold" panose="020B0800000000000000" charset="-122"/>
                <a:ea typeface="思源黑体 CN Bold" panose="020B0800000000000000" charset="-122"/>
              </a:rPr>
              <a:t>              </a:t>
            </a:r>
            <a:r>
              <a:rPr lang="zh-CN" altLang="en-US" b="1">
                <a:solidFill>
                  <a:schemeClr val="bg1"/>
                </a:solidFill>
                <a:latin typeface="思源黑体 CN Bold" panose="020B0800000000000000" charset="-122"/>
                <a:ea typeface="思源黑体 CN Bold" panose="020B0800000000000000" charset="-122"/>
              </a:rPr>
              <a:t>时间：</a:t>
            </a:r>
            <a:endParaRPr lang="zh-CN" altLang="en-US" b="1">
              <a:solidFill>
                <a:schemeClr val="bg1"/>
              </a:solidFill>
              <a:latin typeface="思源黑体 CN Bold" panose="020B0800000000000000" charset="-122"/>
              <a:ea typeface="思源黑体 CN Bold" panose="020B0800000000000000" charset="-122"/>
            </a:endParaRPr>
          </a:p>
        </p:txBody>
      </p:sp>
      <p:cxnSp>
        <p:nvCxnSpPr>
          <p:cNvPr id="14" name="直接连接符 13"/>
          <p:cNvCxnSpPr/>
          <p:nvPr/>
        </p:nvCxnSpPr>
        <p:spPr>
          <a:xfrm>
            <a:off x="1557655" y="4429125"/>
            <a:ext cx="8960485" cy="0"/>
          </a:xfrm>
          <a:prstGeom prst="line">
            <a:avLst/>
          </a:prstGeom>
          <a:ln w="31750" cap="flat" cmpd="sng">
            <a:solidFill>
              <a:schemeClr val="bg1"/>
            </a:solidFill>
            <a:prstDash val="solid"/>
            <a:miter lim="800000"/>
            <a:headEnd type="none"/>
            <a:tailEnd type="none"/>
          </a:ln>
        </p:spPr>
        <p:style>
          <a:lnRef idx="2">
            <a:schemeClr val="accent1"/>
          </a:lnRef>
          <a:fillRef idx="0">
            <a:srgbClr val="FFFFFF"/>
          </a:fillRef>
          <a:effectRef idx="0">
            <a:srgbClr val="FFFFFF"/>
          </a:effectRef>
          <a:fontRef idx="minor">
            <a:schemeClr val="tx1"/>
          </a:fontRef>
        </p:style>
      </p:cxnSp>
      <p:pic>
        <p:nvPicPr>
          <p:cNvPr id="7" name="图片 6" descr="资源 1@10x"/>
          <p:cNvPicPr>
            <a:picLocks noChangeAspect="1"/>
          </p:cNvPicPr>
          <p:nvPr/>
        </p:nvPicPr>
        <p:blipFill>
          <a:blip r:embed="rId5"/>
          <a:stretch>
            <a:fillRect/>
          </a:stretch>
        </p:blipFill>
        <p:spPr>
          <a:xfrm>
            <a:off x="473710" y="386080"/>
            <a:ext cx="2874010" cy="52006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PA-组合 69"/>
          <p:cNvGrpSpPr/>
          <p:nvPr>
            <p:custDataLst>
              <p:tags r:id="rId1"/>
            </p:custDataLst>
          </p:nvPr>
        </p:nvGrpSpPr>
        <p:grpSpPr>
          <a:xfrm>
            <a:off x="-4677507" y="-2297723"/>
            <a:ext cx="21547015" cy="5726725"/>
            <a:chOff x="-4677507" y="-2297723"/>
            <a:chExt cx="21547015" cy="5726725"/>
          </a:xfrm>
        </p:grpSpPr>
        <p:pic>
          <p:nvPicPr>
            <p:cNvPr id="71" name="PA-图片 14"/>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27707" b="30089"/>
            <a:stretch>
              <a:fillRect/>
            </a:stretch>
          </p:blipFill>
          <p:spPr>
            <a:xfrm>
              <a:off x="0" y="1"/>
              <a:ext cx="12192000" cy="3429001"/>
            </a:xfrm>
            <a:custGeom>
              <a:avLst/>
              <a:gdLst>
                <a:gd name="connsiteX0" fmla="*/ 0 w 12192000"/>
                <a:gd name="connsiteY0" fmla="*/ 0 h 3429001"/>
                <a:gd name="connsiteX1" fmla="*/ 12192000 w 12192000"/>
                <a:gd name="connsiteY1" fmla="*/ 0 h 3429001"/>
                <a:gd name="connsiteX2" fmla="*/ 12192000 w 12192000"/>
                <a:gd name="connsiteY2" fmla="*/ 2925589 h 3429001"/>
                <a:gd name="connsiteX3" fmla="*/ 12119571 w 12192000"/>
                <a:gd name="connsiteY3" fmla="*/ 2939984 h 3429001"/>
                <a:gd name="connsiteX4" fmla="*/ 6096001 w 12192000"/>
                <a:gd name="connsiteY4" fmla="*/ 3429001 h 3429001"/>
                <a:gd name="connsiteX5" fmla="*/ 72430 w 12192000"/>
                <a:gd name="connsiteY5" fmla="*/ 2939984 h 3429001"/>
                <a:gd name="connsiteX6" fmla="*/ 0 w 12192000"/>
                <a:gd name="connsiteY6" fmla="*/ 2925589 h 342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9001">
                  <a:moveTo>
                    <a:pt x="0" y="0"/>
                  </a:moveTo>
                  <a:lnTo>
                    <a:pt x="12192000" y="0"/>
                  </a:lnTo>
                  <a:lnTo>
                    <a:pt x="12192000" y="2925589"/>
                  </a:lnTo>
                  <a:lnTo>
                    <a:pt x="12119571" y="2939984"/>
                  </a:lnTo>
                  <a:cubicBezTo>
                    <a:pt x="10400109" y="3248724"/>
                    <a:pt x="8327268" y="3429001"/>
                    <a:pt x="6096001" y="3429001"/>
                  </a:cubicBezTo>
                  <a:cubicBezTo>
                    <a:pt x="3864735" y="3429001"/>
                    <a:pt x="1791894" y="3248724"/>
                    <a:pt x="72430" y="2939984"/>
                  </a:cubicBezTo>
                  <a:lnTo>
                    <a:pt x="0" y="2925589"/>
                  </a:lnTo>
                  <a:close/>
                </a:path>
              </a:pathLst>
            </a:custGeom>
          </p:spPr>
        </p:pic>
        <p:sp>
          <p:nvSpPr>
            <p:cNvPr id="72" name="PA-椭圆 7"/>
            <p:cNvSpPr/>
            <p:nvPr>
              <p:custDataLst>
                <p:tags r:id="rId4"/>
              </p:custDataLst>
            </p:nvPr>
          </p:nvSpPr>
          <p:spPr>
            <a:xfrm>
              <a:off x="-4677507" y="-2297723"/>
              <a:ext cx="21547015" cy="5726723"/>
            </a:xfrm>
            <a:prstGeom prst="ellipse">
              <a:avLst/>
            </a:prstGeom>
            <a:gradFill flip="none" rotWithShape="1">
              <a:gsLst>
                <a:gs pos="41000">
                  <a:srgbClr val="A61818"/>
                </a:gs>
                <a:gs pos="100000">
                  <a:srgbClr val="ED881D">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PA-文本框 3"/>
          <p:cNvSpPr txBox="1"/>
          <p:nvPr>
            <p:custDataLst>
              <p:tags r:id="rId5"/>
            </p:custDataLst>
          </p:nvPr>
        </p:nvSpPr>
        <p:spPr>
          <a:xfrm>
            <a:off x="4630420" y="2522379"/>
            <a:ext cx="2931160" cy="645160"/>
          </a:xfrm>
          <a:prstGeom prst="rect">
            <a:avLst/>
          </a:prstGeom>
          <a:noFill/>
        </p:spPr>
        <p:txBody>
          <a:bodyPr wrap="square" rtlCol="0">
            <a:spAutoFit/>
          </a:bodyPr>
          <a:lstStyle/>
          <a:p>
            <a:pPr algn="ctr"/>
            <a:r>
              <a:rPr lang="zh-CN" altLang="en-US" sz="36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a:t>
            </a:r>
            <a:r>
              <a:rPr lang="zh-CN" altLang="en-US" sz="36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三部分</a:t>
            </a:r>
            <a:endParaRPr lang="zh-CN" altLang="en-US" sz="36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5" name="PA-文本框 4"/>
          <p:cNvSpPr txBox="1"/>
          <p:nvPr>
            <p:custDataLst>
              <p:tags r:id="rId6"/>
            </p:custDataLst>
          </p:nvPr>
        </p:nvSpPr>
        <p:spPr>
          <a:xfrm>
            <a:off x="4630420" y="3090446"/>
            <a:ext cx="2931160" cy="337185"/>
          </a:xfrm>
          <a:prstGeom prst="rect">
            <a:avLst/>
          </a:prstGeom>
          <a:noFill/>
        </p:spPr>
        <p:txBody>
          <a:bodyPr wrap="square" rtlCol="0">
            <a:spAutoFit/>
          </a:bodyPr>
          <a:lstStyle/>
          <a:p>
            <a:pPr algn="ctr"/>
            <a:r>
              <a:rPr lang="en-US" altLang="zh-CN" sz="1600" dirty="0">
                <a:solidFill>
                  <a:schemeClr val="bg1"/>
                </a:solidFill>
                <a:latin typeface="微软雅黑" panose="020B0503020204020204" charset="-122"/>
                <a:ea typeface="微软雅黑" panose="020B0503020204020204" charset="-122"/>
              </a:rPr>
              <a:t>The first part</a:t>
            </a:r>
            <a:endParaRPr lang="en-US" altLang="zh-CN" sz="1600" dirty="0">
              <a:solidFill>
                <a:schemeClr val="bg1"/>
              </a:solidFill>
              <a:latin typeface="微软雅黑" panose="020B0503020204020204" charset="-122"/>
              <a:ea typeface="微软雅黑" panose="020B0503020204020204" charset="-122"/>
            </a:endParaRPr>
          </a:p>
        </p:txBody>
      </p:sp>
      <p:sp>
        <p:nvSpPr>
          <p:cNvPr id="68" name="PA-文本框 67"/>
          <p:cNvSpPr txBox="1"/>
          <p:nvPr>
            <p:custDataLst>
              <p:tags r:id="rId7"/>
            </p:custDataLst>
          </p:nvPr>
        </p:nvSpPr>
        <p:spPr>
          <a:xfrm>
            <a:off x="3474334" y="3554750"/>
            <a:ext cx="5243332" cy="922020"/>
          </a:xfrm>
          <a:prstGeom prst="rect">
            <a:avLst/>
          </a:prstGeom>
          <a:noFill/>
        </p:spPr>
        <p:txBody>
          <a:bodyPr wrap="square" rtlCol="0">
            <a:spAutoFit/>
          </a:bodyPr>
          <a:lstStyle/>
          <a:p>
            <a:pPr algn="ctr"/>
            <a:r>
              <a:rPr lang="zh-CN" altLang="en-US" sz="5400" spc="600" dirty="0">
                <a:solidFill>
                  <a:srgbClr val="A61818"/>
                </a:solidFill>
                <a:latin typeface="优设标题黑" panose="00000500000000000000" pitchFamily="2" charset="-122"/>
                <a:ea typeface="优设标题黑" panose="00000500000000000000" pitchFamily="2" charset="-122"/>
              </a:rPr>
              <a:t>文字</a:t>
            </a:r>
            <a:r>
              <a:rPr lang="zh-CN" altLang="en-US" sz="5400" spc="600" dirty="0">
                <a:solidFill>
                  <a:srgbClr val="A61818"/>
                </a:solidFill>
                <a:latin typeface="优设标题黑" panose="00000500000000000000" pitchFamily="2" charset="-122"/>
                <a:ea typeface="优设标题黑" panose="00000500000000000000" pitchFamily="2" charset="-122"/>
              </a:rPr>
              <a:t>内容</a:t>
            </a:r>
            <a:endParaRPr lang="zh-CN" altLang="en-US" sz="5400" spc="600" dirty="0">
              <a:solidFill>
                <a:srgbClr val="A61818"/>
              </a:solidFill>
              <a:latin typeface="优设标题黑" panose="00000500000000000000" pitchFamily="2" charset="-122"/>
              <a:ea typeface="优设标题黑" panose="00000500000000000000" pitchFamily="2" charset="-122"/>
            </a:endParaRPr>
          </a:p>
        </p:txBody>
      </p:sp>
      <p:sp>
        <p:nvSpPr>
          <p:cNvPr id="69" name="PA-文本框 68"/>
          <p:cNvSpPr txBox="1"/>
          <p:nvPr>
            <p:custDataLst>
              <p:tags r:id="rId8"/>
            </p:custDataLst>
          </p:nvPr>
        </p:nvSpPr>
        <p:spPr>
          <a:xfrm>
            <a:off x="3474334" y="4293414"/>
            <a:ext cx="5243332" cy="369332"/>
          </a:xfrm>
          <a:prstGeom prst="rect">
            <a:avLst/>
          </a:prstGeom>
          <a:noFill/>
        </p:spPr>
        <p:txBody>
          <a:bodyPr wrap="square" rtlCol="0">
            <a:spAutoFit/>
          </a:bodyPr>
          <a:lstStyle/>
          <a:p>
            <a:pPr algn="ctr"/>
            <a:r>
              <a:rPr lang="en-US" altLang="zh-CN" spc="350" dirty="0">
                <a:solidFill>
                  <a:srgbClr val="A61818"/>
                </a:solidFill>
                <a:latin typeface="微软雅黑" panose="020B0503020204020204" charset="-122"/>
                <a:ea typeface="微软雅黑" panose="020B0503020204020204" charset="-122"/>
              </a:rPr>
              <a:t>Be realistic and new</a:t>
            </a:r>
            <a:endParaRPr lang="en-US" altLang="zh-CN" spc="350" dirty="0">
              <a:solidFill>
                <a:srgbClr val="A61818"/>
              </a:solidFill>
              <a:latin typeface="微软雅黑" panose="020B0503020204020204" charset="-122"/>
              <a:ea typeface="微软雅黑" panose="020B0503020204020204" charset="-122"/>
            </a:endParaRPr>
          </a:p>
        </p:txBody>
      </p:sp>
      <p:grpSp>
        <p:nvGrpSpPr>
          <p:cNvPr id="73" name="组合 72"/>
          <p:cNvGrpSpPr/>
          <p:nvPr/>
        </p:nvGrpSpPr>
        <p:grpSpPr>
          <a:xfrm>
            <a:off x="5775038" y="636936"/>
            <a:ext cx="641924" cy="642498"/>
            <a:chOff x="1560409" y="3222819"/>
            <a:chExt cx="1776413" cy="1778000"/>
          </a:xfrm>
        </p:grpSpPr>
        <p:grpSp>
          <p:nvGrpSpPr>
            <p:cNvPr id="74" name="组合 73"/>
            <p:cNvGrpSpPr/>
            <p:nvPr/>
          </p:nvGrpSpPr>
          <p:grpSpPr>
            <a:xfrm>
              <a:off x="1560409" y="3222819"/>
              <a:ext cx="1776413" cy="1778000"/>
              <a:chOff x="1560409" y="2069897"/>
              <a:chExt cx="1776413" cy="1778000"/>
            </a:xfrm>
          </p:grpSpPr>
          <p:sp>
            <p:nvSpPr>
              <p:cNvPr id="133" name="îS1îḋé"/>
              <p:cNvSpPr/>
              <p:nvPr/>
            </p:nvSpPr>
            <p:spPr bwMode="auto">
              <a:xfrm>
                <a:off x="1560409" y="2069897"/>
                <a:ext cx="1776413" cy="1778000"/>
              </a:xfrm>
              <a:prstGeom prst="ellipse">
                <a:avLst/>
              </a:prstGeom>
              <a:noFill/>
              <a:ln w="15875"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4" name="îṣḷïďé"/>
              <p:cNvSpPr/>
              <p:nvPr/>
            </p:nvSpPr>
            <p:spPr bwMode="auto">
              <a:xfrm>
                <a:off x="1779484" y="2288972"/>
                <a:ext cx="1336675" cy="1338263"/>
              </a:xfrm>
              <a:prstGeom prst="ellipse">
                <a:avLst/>
              </a:prstGeom>
              <a:noFill/>
              <a:ln w="9525"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75" name="组合 74"/>
            <p:cNvGrpSpPr/>
            <p:nvPr/>
          </p:nvGrpSpPr>
          <p:grpSpPr>
            <a:xfrm>
              <a:off x="1642165" y="3280763"/>
              <a:ext cx="1612900" cy="1662113"/>
              <a:chOff x="1641372" y="4491628"/>
              <a:chExt cx="1612900" cy="1662113"/>
            </a:xfrm>
            <a:solidFill>
              <a:schemeClr val="bg1"/>
            </a:solidFill>
          </p:grpSpPr>
          <p:sp>
            <p:nvSpPr>
              <p:cNvPr id="7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grpSp>
        <p:nvGrpSpPr>
          <p:cNvPr id="135" name="组合 134"/>
          <p:cNvGrpSpPr/>
          <p:nvPr/>
        </p:nvGrpSpPr>
        <p:grpSpPr>
          <a:xfrm>
            <a:off x="5319762" y="1457555"/>
            <a:ext cx="1552476" cy="320434"/>
            <a:chOff x="5180266" y="4756740"/>
            <a:chExt cx="5753100" cy="1187451"/>
          </a:xfrm>
          <a:solidFill>
            <a:schemeClr val="bg1"/>
          </a:solidFill>
        </p:grpSpPr>
        <p:sp>
          <p:nvSpPr>
            <p:cNvPr id="136"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3"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4"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9"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0"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8"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8"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2"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3"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5051712" y="6581001"/>
            <a:ext cx="2088576" cy="275590"/>
          </a:xfrm>
          <a:prstGeom prst="rect">
            <a:avLst/>
          </a:prstGeom>
          <a:noFill/>
        </p:spPr>
        <p:txBody>
          <a:bodyPr wrap="square" rtlCol="0">
            <a:spAutoFit/>
          </a:bodyPr>
          <a:lstStyle/>
          <a:p>
            <a:pPr algn="ctr"/>
            <a:r>
              <a:rPr lang="zh-CN" altLang="en-US" sz="1200" dirty="0">
                <a:solidFill>
                  <a:srgbClr val="A61818"/>
                </a:solidFill>
                <a:latin typeface="微软雅黑" panose="020B0503020204020204" charset="-122"/>
                <a:ea typeface="微软雅黑" panose="020B0503020204020204" charset="-122"/>
              </a:rPr>
              <a:t>求实鼎新</a:t>
            </a:r>
            <a:endParaRPr lang="zh-CN" altLang="en-US" sz="1200" dirty="0">
              <a:solidFill>
                <a:srgbClr val="A61818"/>
              </a:solidFill>
              <a:latin typeface="微软雅黑" panose="020B0503020204020204" charset="-122"/>
              <a:ea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ṩḻïdé"/>
          <p:cNvSpPr/>
          <p:nvPr/>
        </p:nvSpPr>
        <p:spPr>
          <a:xfrm>
            <a:off x="5238234" y="2466444"/>
            <a:ext cx="1715532" cy="1715532"/>
          </a:xfrm>
          <a:prstGeom prst="ellipse">
            <a:avLst/>
          </a:prstGeom>
          <a:gradFill flip="none" rotWithShape="1">
            <a:gsLst>
              <a:gs pos="0">
                <a:srgbClr val="B61616">
                  <a:lumMod val="98000"/>
                  <a:lumOff val="2000"/>
                  <a:alpha val="98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iSḷïdé"/>
          <p:cNvSpPr/>
          <p:nvPr/>
        </p:nvSpPr>
        <p:spPr bwMode="auto">
          <a:xfrm>
            <a:off x="5674415" y="2906607"/>
            <a:ext cx="843170" cy="835205"/>
          </a:xfrm>
          <a:custGeom>
            <a:avLst/>
            <a:gdLst>
              <a:gd name="connsiteX0" fmla="*/ 335044 w 605098"/>
              <a:gd name="connsiteY0" fmla="*/ 504825 h 599383"/>
              <a:gd name="connsiteX1" fmla="*/ 370538 w 605098"/>
              <a:gd name="connsiteY1" fmla="*/ 504825 h 599383"/>
              <a:gd name="connsiteX2" fmla="*/ 370538 w 605098"/>
              <a:gd name="connsiteY2" fmla="*/ 565158 h 599383"/>
              <a:gd name="connsiteX3" fmla="*/ 335044 w 605098"/>
              <a:gd name="connsiteY3" fmla="*/ 565158 h 599383"/>
              <a:gd name="connsiteX4" fmla="*/ 284802 w 605098"/>
              <a:gd name="connsiteY4" fmla="*/ 504825 h 599383"/>
              <a:gd name="connsiteX5" fmla="*/ 320296 w 605098"/>
              <a:gd name="connsiteY5" fmla="*/ 504825 h 599383"/>
              <a:gd name="connsiteX6" fmla="*/ 320296 w 605098"/>
              <a:gd name="connsiteY6" fmla="*/ 565158 h 599383"/>
              <a:gd name="connsiteX7" fmla="*/ 284802 w 605098"/>
              <a:gd name="connsiteY7" fmla="*/ 565158 h 599383"/>
              <a:gd name="connsiteX8" fmla="*/ 234559 w 605098"/>
              <a:gd name="connsiteY8" fmla="*/ 504825 h 599383"/>
              <a:gd name="connsiteX9" fmla="*/ 269912 w 605098"/>
              <a:gd name="connsiteY9" fmla="*/ 504825 h 599383"/>
              <a:gd name="connsiteX10" fmla="*/ 269912 w 605098"/>
              <a:gd name="connsiteY10" fmla="*/ 565158 h 599383"/>
              <a:gd name="connsiteX11" fmla="*/ 234559 w 605098"/>
              <a:gd name="connsiteY11" fmla="*/ 565158 h 599383"/>
              <a:gd name="connsiteX12" fmla="*/ 526135 w 605098"/>
              <a:gd name="connsiteY12" fmla="*/ 465878 h 599383"/>
              <a:gd name="connsiteX13" fmla="*/ 540925 w 605098"/>
              <a:gd name="connsiteY13" fmla="*/ 465878 h 599383"/>
              <a:gd name="connsiteX14" fmla="*/ 540925 w 605098"/>
              <a:gd name="connsiteY14" fmla="*/ 473886 h 599383"/>
              <a:gd name="connsiteX15" fmla="*/ 605098 w 605098"/>
              <a:gd name="connsiteY15" fmla="*/ 470508 h 599383"/>
              <a:gd name="connsiteX16" fmla="*/ 605098 w 605098"/>
              <a:gd name="connsiteY16" fmla="*/ 515677 h 599383"/>
              <a:gd name="connsiteX17" fmla="*/ 540925 w 605098"/>
              <a:gd name="connsiteY17" fmla="*/ 518930 h 599383"/>
              <a:gd name="connsiteX18" fmla="*/ 540925 w 605098"/>
              <a:gd name="connsiteY18" fmla="*/ 599383 h 599383"/>
              <a:gd name="connsiteX19" fmla="*/ 526135 w 605098"/>
              <a:gd name="connsiteY19" fmla="*/ 599383 h 599383"/>
              <a:gd name="connsiteX20" fmla="*/ 64048 w 605098"/>
              <a:gd name="connsiteY20" fmla="*/ 465878 h 599383"/>
              <a:gd name="connsiteX21" fmla="*/ 78963 w 605098"/>
              <a:gd name="connsiteY21" fmla="*/ 465878 h 599383"/>
              <a:gd name="connsiteX22" fmla="*/ 78963 w 605098"/>
              <a:gd name="connsiteY22" fmla="*/ 599383 h 599383"/>
              <a:gd name="connsiteX23" fmla="*/ 64048 w 605098"/>
              <a:gd name="connsiteY23" fmla="*/ 599383 h 599383"/>
              <a:gd name="connsiteX24" fmla="*/ 64048 w 605098"/>
              <a:gd name="connsiteY24" fmla="*/ 518930 h 599383"/>
              <a:gd name="connsiteX25" fmla="*/ 0 w 605098"/>
              <a:gd name="connsiteY25" fmla="*/ 515677 h 599383"/>
              <a:gd name="connsiteX26" fmla="*/ 0 w 605098"/>
              <a:gd name="connsiteY26" fmla="*/ 470508 h 599383"/>
              <a:gd name="connsiteX27" fmla="*/ 64048 w 605098"/>
              <a:gd name="connsiteY27" fmla="*/ 473886 h 599383"/>
              <a:gd name="connsiteX28" fmla="*/ 202362 w 605098"/>
              <a:gd name="connsiteY28" fmla="*/ 459264 h 599383"/>
              <a:gd name="connsiteX29" fmla="*/ 202362 w 605098"/>
              <a:gd name="connsiteY29" fmla="*/ 482534 h 599383"/>
              <a:gd name="connsiteX30" fmla="*/ 221535 w 605098"/>
              <a:gd name="connsiteY30" fmla="*/ 482534 h 599383"/>
              <a:gd name="connsiteX31" fmla="*/ 221535 w 605098"/>
              <a:gd name="connsiteY31" fmla="*/ 574362 h 599383"/>
              <a:gd name="connsiteX32" fmla="*/ 383562 w 605098"/>
              <a:gd name="connsiteY32" fmla="*/ 574362 h 599383"/>
              <a:gd name="connsiteX33" fmla="*/ 383562 w 605098"/>
              <a:gd name="connsiteY33" fmla="*/ 482534 h 599383"/>
              <a:gd name="connsiteX34" fmla="*/ 402610 w 605098"/>
              <a:gd name="connsiteY34" fmla="*/ 482534 h 599383"/>
              <a:gd name="connsiteX35" fmla="*/ 402610 w 605098"/>
              <a:gd name="connsiteY35" fmla="*/ 459264 h 599383"/>
              <a:gd name="connsiteX36" fmla="*/ 398600 w 605098"/>
              <a:gd name="connsiteY36" fmla="*/ 319646 h 599383"/>
              <a:gd name="connsiteX37" fmla="*/ 398600 w 605098"/>
              <a:gd name="connsiteY37" fmla="*/ 427237 h 599383"/>
              <a:gd name="connsiteX38" fmla="*/ 463762 w 605098"/>
              <a:gd name="connsiteY38" fmla="*/ 427237 h 599383"/>
              <a:gd name="connsiteX39" fmla="*/ 463762 w 605098"/>
              <a:gd name="connsiteY39" fmla="*/ 319646 h 599383"/>
              <a:gd name="connsiteX40" fmla="*/ 269905 w 605098"/>
              <a:gd name="connsiteY40" fmla="*/ 319646 h 599383"/>
              <a:gd name="connsiteX41" fmla="*/ 269905 w 605098"/>
              <a:gd name="connsiteY41" fmla="*/ 427237 h 599383"/>
              <a:gd name="connsiteX42" fmla="*/ 335067 w 605098"/>
              <a:gd name="connsiteY42" fmla="*/ 427237 h 599383"/>
              <a:gd name="connsiteX43" fmla="*/ 335067 w 605098"/>
              <a:gd name="connsiteY43" fmla="*/ 319646 h 599383"/>
              <a:gd name="connsiteX44" fmla="*/ 141335 w 605098"/>
              <a:gd name="connsiteY44" fmla="*/ 319646 h 599383"/>
              <a:gd name="connsiteX45" fmla="*/ 141335 w 605098"/>
              <a:gd name="connsiteY45" fmla="*/ 427237 h 599383"/>
              <a:gd name="connsiteX46" fmla="*/ 206497 w 605098"/>
              <a:gd name="connsiteY46" fmla="*/ 427237 h 599383"/>
              <a:gd name="connsiteX47" fmla="*/ 206497 w 605098"/>
              <a:gd name="connsiteY47" fmla="*/ 319646 h 599383"/>
              <a:gd name="connsiteX48" fmla="*/ 398600 w 605098"/>
              <a:gd name="connsiteY48" fmla="*/ 168142 h 599383"/>
              <a:gd name="connsiteX49" fmla="*/ 398600 w 605098"/>
              <a:gd name="connsiteY49" fmla="*/ 275733 h 599383"/>
              <a:gd name="connsiteX50" fmla="*/ 463762 w 605098"/>
              <a:gd name="connsiteY50" fmla="*/ 275733 h 599383"/>
              <a:gd name="connsiteX51" fmla="*/ 463762 w 605098"/>
              <a:gd name="connsiteY51" fmla="*/ 168142 h 599383"/>
              <a:gd name="connsiteX52" fmla="*/ 269905 w 605098"/>
              <a:gd name="connsiteY52" fmla="*/ 168142 h 599383"/>
              <a:gd name="connsiteX53" fmla="*/ 269905 w 605098"/>
              <a:gd name="connsiteY53" fmla="*/ 275733 h 599383"/>
              <a:gd name="connsiteX54" fmla="*/ 335067 w 605098"/>
              <a:gd name="connsiteY54" fmla="*/ 275733 h 599383"/>
              <a:gd name="connsiteX55" fmla="*/ 335067 w 605098"/>
              <a:gd name="connsiteY55" fmla="*/ 168142 h 599383"/>
              <a:gd name="connsiteX56" fmla="*/ 141335 w 605098"/>
              <a:gd name="connsiteY56" fmla="*/ 168142 h 599383"/>
              <a:gd name="connsiteX57" fmla="*/ 141335 w 605098"/>
              <a:gd name="connsiteY57" fmla="*/ 275733 h 599383"/>
              <a:gd name="connsiteX58" fmla="*/ 206497 w 605098"/>
              <a:gd name="connsiteY58" fmla="*/ 275733 h 599383"/>
              <a:gd name="connsiteX59" fmla="*/ 206497 w 605098"/>
              <a:gd name="connsiteY59" fmla="*/ 168142 h 599383"/>
              <a:gd name="connsiteX60" fmla="*/ 127676 w 605098"/>
              <a:gd name="connsiteY60" fmla="*/ 88950 h 599383"/>
              <a:gd name="connsiteX61" fmla="*/ 127676 w 605098"/>
              <a:gd name="connsiteY61" fmla="*/ 136741 h 599383"/>
              <a:gd name="connsiteX62" fmla="*/ 477421 w 605098"/>
              <a:gd name="connsiteY62" fmla="*/ 136741 h 599383"/>
              <a:gd name="connsiteX63" fmla="*/ 477421 w 605098"/>
              <a:gd name="connsiteY63" fmla="*/ 88950 h 599383"/>
              <a:gd name="connsiteX64" fmla="*/ 78680 w 605098"/>
              <a:gd name="connsiteY64" fmla="*/ 0 h 599383"/>
              <a:gd name="connsiteX65" fmla="*/ 526417 w 605098"/>
              <a:gd name="connsiteY65" fmla="*/ 0 h 599383"/>
              <a:gd name="connsiteX66" fmla="*/ 526417 w 605098"/>
              <a:gd name="connsiteY66" fmla="*/ 87574 h 599383"/>
              <a:gd name="connsiteX67" fmla="*/ 507370 w 605098"/>
              <a:gd name="connsiteY67" fmla="*/ 87574 h 599383"/>
              <a:gd name="connsiteX68" fmla="*/ 507370 w 605098"/>
              <a:gd name="connsiteY68" fmla="*/ 599383 h 599383"/>
              <a:gd name="connsiteX69" fmla="*/ 97602 w 605098"/>
              <a:gd name="connsiteY69" fmla="*/ 599383 h 599383"/>
              <a:gd name="connsiteX70" fmla="*/ 97602 w 605098"/>
              <a:gd name="connsiteY70" fmla="*/ 87574 h 599383"/>
              <a:gd name="connsiteX71" fmla="*/ 78680 w 605098"/>
              <a:gd name="connsiteY71" fmla="*/ 87574 h 59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5098" h="599383">
                <a:moveTo>
                  <a:pt x="335044" y="504825"/>
                </a:moveTo>
                <a:lnTo>
                  <a:pt x="370538" y="504825"/>
                </a:lnTo>
                <a:lnTo>
                  <a:pt x="370538" y="565158"/>
                </a:lnTo>
                <a:lnTo>
                  <a:pt x="335044" y="565158"/>
                </a:lnTo>
                <a:close/>
                <a:moveTo>
                  <a:pt x="284802" y="504825"/>
                </a:moveTo>
                <a:lnTo>
                  <a:pt x="320296" y="504825"/>
                </a:lnTo>
                <a:lnTo>
                  <a:pt x="320296" y="565158"/>
                </a:lnTo>
                <a:lnTo>
                  <a:pt x="284802" y="565158"/>
                </a:lnTo>
                <a:close/>
                <a:moveTo>
                  <a:pt x="234559" y="504825"/>
                </a:moveTo>
                <a:lnTo>
                  <a:pt x="269912" y="504825"/>
                </a:lnTo>
                <a:lnTo>
                  <a:pt x="269912" y="565158"/>
                </a:lnTo>
                <a:lnTo>
                  <a:pt x="234559" y="565158"/>
                </a:lnTo>
                <a:close/>
                <a:moveTo>
                  <a:pt x="526135" y="465878"/>
                </a:moveTo>
                <a:lnTo>
                  <a:pt x="540925" y="465878"/>
                </a:lnTo>
                <a:lnTo>
                  <a:pt x="540925" y="473886"/>
                </a:lnTo>
                <a:cubicBezTo>
                  <a:pt x="563737" y="480768"/>
                  <a:pt x="581033" y="455994"/>
                  <a:pt x="605098" y="470508"/>
                </a:cubicBezTo>
                <a:lnTo>
                  <a:pt x="605098" y="515677"/>
                </a:lnTo>
                <a:cubicBezTo>
                  <a:pt x="581033" y="501163"/>
                  <a:pt x="563737" y="525937"/>
                  <a:pt x="540925" y="518930"/>
                </a:cubicBezTo>
                <a:lnTo>
                  <a:pt x="540925" y="599383"/>
                </a:lnTo>
                <a:lnTo>
                  <a:pt x="526135" y="599383"/>
                </a:lnTo>
                <a:close/>
                <a:moveTo>
                  <a:pt x="64048" y="465878"/>
                </a:moveTo>
                <a:lnTo>
                  <a:pt x="78963" y="465878"/>
                </a:lnTo>
                <a:lnTo>
                  <a:pt x="78963" y="599383"/>
                </a:lnTo>
                <a:lnTo>
                  <a:pt x="64048" y="599383"/>
                </a:lnTo>
                <a:lnTo>
                  <a:pt x="64048" y="518930"/>
                </a:lnTo>
                <a:cubicBezTo>
                  <a:pt x="41361" y="525937"/>
                  <a:pt x="24065" y="501163"/>
                  <a:pt x="0" y="515677"/>
                </a:cubicBezTo>
                <a:lnTo>
                  <a:pt x="0" y="470508"/>
                </a:lnTo>
                <a:cubicBezTo>
                  <a:pt x="24065" y="455994"/>
                  <a:pt x="41361" y="480768"/>
                  <a:pt x="64048" y="473886"/>
                </a:cubicBezTo>
                <a:close/>
                <a:moveTo>
                  <a:pt x="202362" y="459264"/>
                </a:moveTo>
                <a:lnTo>
                  <a:pt x="202362" y="482534"/>
                </a:lnTo>
                <a:lnTo>
                  <a:pt x="221535" y="482534"/>
                </a:lnTo>
                <a:lnTo>
                  <a:pt x="221535" y="574362"/>
                </a:lnTo>
                <a:lnTo>
                  <a:pt x="383562" y="574362"/>
                </a:lnTo>
                <a:lnTo>
                  <a:pt x="383562" y="482534"/>
                </a:lnTo>
                <a:lnTo>
                  <a:pt x="402610" y="482534"/>
                </a:lnTo>
                <a:lnTo>
                  <a:pt x="402610" y="459264"/>
                </a:lnTo>
                <a:close/>
                <a:moveTo>
                  <a:pt x="398600" y="319646"/>
                </a:moveTo>
                <a:lnTo>
                  <a:pt x="398600" y="427237"/>
                </a:lnTo>
                <a:lnTo>
                  <a:pt x="463762" y="427237"/>
                </a:lnTo>
                <a:lnTo>
                  <a:pt x="463762" y="319646"/>
                </a:lnTo>
                <a:close/>
                <a:moveTo>
                  <a:pt x="269905" y="319646"/>
                </a:moveTo>
                <a:lnTo>
                  <a:pt x="269905" y="427237"/>
                </a:lnTo>
                <a:lnTo>
                  <a:pt x="335067" y="427237"/>
                </a:lnTo>
                <a:lnTo>
                  <a:pt x="335067" y="319646"/>
                </a:lnTo>
                <a:close/>
                <a:moveTo>
                  <a:pt x="141335" y="319646"/>
                </a:moveTo>
                <a:lnTo>
                  <a:pt x="141335" y="427237"/>
                </a:lnTo>
                <a:lnTo>
                  <a:pt x="206497" y="427237"/>
                </a:lnTo>
                <a:lnTo>
                  <a:pt x="206497" y="319646"/>
                </a:lnTo>
                <a:close/>
                <a:moveTo>
                  <a:pt x="398600" y="168142"/>
                </a:moveTo>
                <a:lnTo>
                  <a:pt x="398600" y="275733"/>
                </a:lnTo>
                <a:lnTo>
                  <a:pt x="463762" y="275733"/>
                </a:lnTo>
                <a:lnTo>
                  <a:pt x="463762" y="168142"/>
                </a:lnTo>
                <a:close/>
                <a:moveTo>
                  <a:pt x="269905" y="168142"/>
                </a:moveTo>
                <a:lnTo>
                  <a:pt x="269905" y="275733"/>
                </a:lnTo>
                <a:lnTo>
                  <a:pt x="335067" y="275733"/>
                </a:lnTo>
                <a:lnTo>
                  <a:pt x="335067" y="168142"/>
                </a:lnTo>
                <a:close/>
                <a:moveTo>
                  <a:pt x="141335" y="168142"/>
                </a:moveTo>
                <a:lnTo>
                  <a:pt x="141335" y="275733"/>
                </a:lnTo>
                <a:lnTo>
                  <a:pt x="206497" y="275733"/>
                </a:lnTo>
                <a:lnTo>
                  <a:pt x="206497" y="168142"/>
                </a:lnTo>
                <a:close/>
                <a:moveTo>
                  <a:pt x="127676" y="88950"/>
                </a:moveTo>
                <a:lnTo>
                  <a:pt x="127676" y="136741"/>
                </a:lnTo>
                <a:lnTo>
                  <a:pt x="477421" y="136741"/>
                </a:lnTo>
                <a:lnTo>
                  <a:pt x="477421" y="88950"/>
                </a:lnTo>
                <a:close/>
                <a:moveTo>
                  <a:pt x="78680" y="0"/>
                </a:moveTo>
                <a:lnTo>
                  <a:pt x="526417" y="0"/>
                </a:lnTo>
                <a:lnTo>
                  <a:pt x="526417" y="87574"/>
                </a:lnTo>
                <a:lnTo>
                  <a:pt x="507370" y="87574"/>
                </a:lnTo>
                <a:lnTo>
                  <a:pt x="507370" y="599383"/>
                </a:lnTo>
                <a:lnTo>
                  <a:pt x="97602" y="599383"/>
                </a:lnTo>
                <a:lnTo>
                  <a:pt x="97602" y="87574"/>
                </a:lnTo>
                <a:lnTo>
                  <a:pt x="78680" y="87574"/>
                </a:lnTo>
                <a:close/>
              </a:path>
            </a:pathLst>
          </a:custGeom>
          <a:solidFill>
            <a:schemeClr val="bg1"/>
          </a:solid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íśḷïdê"/>
          <p:cNvSpPr/>
          <p:nvPr/>
        </p:nvSpPr>
        <p:spPr>
          <a:xfrm>
            <a:off x="3866238" y="1645440"/>
            <a:ext cx="4459523" cy="3700318"/>
          </a:xfrm>
          <a:prstGeom prst="arc">
            <a:avLst>
              <a:gd name="adj1" fmla="val 10800000"/>
              <a:gd name="adj2" fmla="val 20640"/>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lIns="91440" tIns="45720" rIns="91440" bIns="45720" rtlCol="0" anchor="ctr">
            <a:normAutofit/>
          </a:bodyPr>
          <a:lstStyle/>
          <a:p>
            <a:pPr algn="ctr"/>
            <a:endParaRPr lang="zh-CN" altLang="en-US"/>
          </a:p>
        </p:txBody>
      </p:sp>
      <p:grpSp>
        <p:nvGrpSpPr>
          <p:cNvPr id="7" name="îṩḷiḍe"/>
          <p:cNvGrpSpPr/>
          <p:nvPr/>
        </p:nvGrpSpPr>
        <p:grpSpPr>
          <a:xfrm>
            <a:off x="6998647" y="1512242"/>
            <a:ext cx="853890" cy="853890"/>
            <a:chOff x="8279482" y="2397310"/>
            <a:chExt cx="853890" cy="853890"/>
          </a:xfrm>
        </p:grpSpPr>
        <p:sp>
          <p:nvSpPr>
            <p:cNvPr id="34" name="ïs1ïḑé"/>
            <p:cNvSpPr/>
            <p:nvPr/>
          </p:nvSpPr>
          <p:spPr>
            <a:xfrm>
              <a:off x="8279482" y="2397310"/>
              <a:ext cx="853890" cy="85389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p>
          </p:txBody>
        </p:sp>
        <p:sp>
          <p:nvSpPr>
            <p:cNvPr id="35" name="ïsḷiḋe"/>
            <p:cNvSpPr/>
            <p:nvPr/>
          </p:nvSpPr>
          <p:spPr bwMode="auto">
            <a:xfrm>
              <a:off x="8481168" y="2599338"/>
              <a:ext cx="450520" cy="449836"/>
            </a:xfrm>
            <a:custGeom>
              <a:avLst/>
              <a:gdLst>
                <a:gd name="connsiteX0" fmla="*/ 377627 w 607991"/>
                <a:gd name="connsiteY0" fmla="*/ 294539 h 607074"/>
                <a:gd name="connsiteX1" fmla="*/ 294976 w 607991"/>
                <a:gd name="connsiteY1" fmla="*/ 377063 h 607074"/>
                <a:gd name="connsiteX2" fmla="*/ 377627 w 607991"/>
                <a:gd name="connsiteY2" fmla="*/ 459588 h 607074"/>
                <a:gd name="connsiteX3" fmla="*/ 460355 w 607991"/>
                <a:gd name="connsiteY3" fmla="*/ 377063 h 607074"/>
                <a:gd name="connsiteX4" fmla="*/ 377627 w 607991"/>
                <a:gd name="connsiteY4" fmla="*/ 294539 h 607074"/>
                <a:gd name="connsiteX5" fmla="*/ 359653 w 607991"/>
                <a:gd name="connsiteY5" fmla="*/ 147129 h 607074"/>
                <a:gd name="connsiteX6" fmla="*/ 395678 w 607991"/>
                <a:gd name="connsiteY6" fmla="*/ 147129 h 607074"/>
                <a:gd name="connsiteX7" fmla="*/ 423869 w 607991"/>
                <a:gd name="connsiteY7" fmla="*/ 175277 h 607074"/>
                <a:gd name="connsiteX8" fmla="*/ 423869 w 607991"/>
                <a:gd name="connsiteY8" fmla="*/ 197288 h 607074"/>
                <a:gd name="connsiteX9" fmla="*/ 435698 w 607991"/>
                <a:gd name="connsiteY9" fmla="*/ 212474 h 607074"/>
                <a:gd name="connsiteX10" fmla="*/ 453212 w 607991"/>
                <a:gd name="connsiteY10" fmla="*/ 219760 h 607074"/>
                <a:gd name="connsiteX11" fmla="*/ 460970 w 607991"/>
                <a:gd name="connsiteY11" fmla="*/ 221447 h 607074"/>
                <a:gd name="connsiteX12" fmla="*/ 472185 w 607991"/>
                <a:gd name="connsiteY12" fmla="*/ 217459 h 607074"/>
                <a:gd name="connsiteX13" fmla="*/ 487931 w 607991"/>
                <a:gd name="connsiteY13" fmla="*/ 201737 h 607074"/>
                <a:gd name="connsiteX14" fmla="*/ 507826 w 607991"/>
                <a:gd name="connsiteY14" fmla="*/ 193530 h 607074"/>
                <a:gd name="connsiteX15" fmla="*/ 527798 w 607991"/>
                <a:gd name="connsiteY15" fmla="*/ 201737 h 607074"/>
                <a:gd name="connsiteX16" fmla="*/ 553300 w 607991"/>
                <a:gd name="connsiteY16" fmla="*/ 227200 h 607074"/>
                <a:gd name="connsiteX17" fmla="*/ 553300 w 607991"/>
                <a:gd name="connsiteY17" fmla="*/ 267005 h 607074"/>
                <a:gd name="connsiteX18" fmla="*/ 537553 w 607991"/>
                <a:gd name="connsiteY18" fmla="*/ 282727 h 607074"/>
                <a:gd name="connsiteX19" fmla="*/ 535249 w 607991"/>
                <a:gd name="connsiteY19" fmla="*/ 301671 h 607074"/>
                <a:gd name="connsiteX20" fmla="*/ 542546 w 607991"/>
                <a:gd name="connsiteY20" fmla="*/ 319158 h 607074"/>
                <a:gd name="connsiteX21" fmla="*/ 557755 w 607991"/>
                <a:gd name="connsiteY21" fmla="*/ 330969 h 607074"/>
                <a:gd name="connsiteX22" fmla="*/ 579800 w 607991"/>
                <a:gd name="connsiteY22" fmla="*/ 330969 h 607074"/>
                <a:gd name="connsiteX23" fmla="*/ 607991 w 607991"/>
                <a:gd name="connsiteY23" fmla="*/ 359116 h 607074"/>
                <a:gd name="connsiteX24" fmla="*/ 607991 w 607991"/>
                <a:gd name="connsiteY24" fmla="*/ 395087 h 607074"/>
                <a:gd name="connsiteX25" fmla="*/ 579800 w 607991"/>
                <a:gd name="connsiteY25" fmla="*/ 423234 h 607074"/>
                <a:gd name="connsiteX26" fmla="*/ 557755 w 607991"/>
                <a:gd name="connsiteY26" fmla="*/ 423234 h 607074"/>
                <a:gd name="connsiteX27" fmla="*/ 542546 w 607991"/>
                <a:gd name="connsiteY27" fmla="*/ 435045 h 607074"/>
                <a:gd name="connsiteX28" fmla="*/ 535249 w 607991"/>
                <a:gd name="connsiteY28" fmla="*/ 452532 h 607074"/>
                <a:gd name="connsiteX29" fmla="*/ 537630 w 607991"/>
                <a:gd name="connsiteY29" fmla="*/ 471476 h 607074"/>
                <a:gd name="connsiteX30" fmla="*/ 553300 w 607991"/>
                <a:gd name="connsiteY30" fmla="*/ 487199 h 607074"/>
                <a:gd name="connsiteX31" fmla="*/ 553300 w 607991"/>
                <a:gd name="connsiteY31" fmla="*/ 527004 h 607074"/>
                <a:gd name="connsiteX32" fmla="*/ 527798 w 607991"/>
                <a:gd name="connsiteY32" fmla="*/ 552467 h 607074"/>
                <a:gd name="connsiteX33" fmla="*/ 507826 w 607991"/>
                <a:gd name="connsiteY33" fmla="*/ 560750 h 607074"/>
                <a:gd name="connsiteX34" fmla="*/ 487931 w 607991"/>
                <a:gd name="connsiteY34" fmla="*/ 552467 h 607074"/>
                <a:gd name="connsiteX35" fmla="*/ 472261 w 607991"/>
                <a:gd name="connsiteY35" fmla="*/ 536821 h 607074"/>
                <a:gd name="connsiteX36" fmla="*/ 460970 w 607991"/>
                <a:gd name="connsiteY36" fmla="*/ 532756 h 607074"/>
                <a:gd name="connsiteX37" fmla="*/ 453212 w 607991"/>
                <a:gd name="connsiteY37" fmla="*/ 534443 h 607074"/>
                <a:gd name="connsiteX38" fmla="*/ 435698 w 607991"/>
                <a:gd name="connsiteY38" fmla="*/ 541729 h 607074"/>
                <a:gd name="connsiteX39" fmla="*/ 423869 w 607991"/>
                <a:gd name="connsiteY39" fmla="*/ 556915 h 607074"/>
                <a:gd name="connsiteX40" fmla="*/ 423869 w 607991"/>
                <a:gd name="connsiteY40" fmla="*/ 578927 h 607074"/>
                <a:gd name="connsiteX41" fmla="*/ 395678 w 607991"/>
                <a:gd name="connsiteY41" fmla="*/ 607074 h 607074"/>
                <a:gd name="connsiteX42" fmla="*/ 359653 w 607991"/>
                <a:gd name="connsiteY42" fmla="*/ 607074 h 607074"/>
                <a:gd name="connsiteX43" fmla="*/ 331462 w 607991"/>
                <a:gd name="connsiteY43" fmla="*/ 578927 h 607074"/>
                <a:gd name="connsiteX44" fmla="*/ 331462 w 607991"/>
                <a:gd name="connsiteY44" fmla="*/ 556915 h 607074"/>
                <a:gd name="connsiteX45" fmla="*/ 319633 w 607991"/>
                <a:gd name="connsiteY45" fmla="*/ 541729 h 607074"/>
                <a:gd name="connsiteX46" fmla="*/ 302119 w 607991"/>
                <a:gd name="connsiteY46" fmla="*/ 534443 h 607074"/>
                <a:gd name="connsiteX47" fmla="*/ 294361 w 607991"/>
                <a:gd name="connsiteY47" fmla="*/ 532756 h 607074"/>
                <a:gd name="connsiteX48" fmla="*/ 283146 w 607991"/>
                <a:gd name="connsiteY48" fmla="*/ 536821 h 607074"/>
                <a:gd name="connsiteX49" fmla="*/ 267400 w 607991"/>
                <a:gd name="connsiteY49" fmla="*/ 552467 h 607074"/>
                <a:gd name="connsiteX50" fmla="*/ 247505 w 607991"/>
                <a:gd name="connsiteY50" fmla="*/ 560750 h 607074"/>
                <a:gd name="connsiteX51" fmla="*/ 227533 w 607991"/>
                <a:gd name="connsiteY51" fmla="*/ 552467 h 607074"/>
                <a:gd name="connsiteX52" fmla="*/ 202031 w 607991"/>
                <a:gd name="connsiteY52" fmla="*/ 527004 h 607074"/>
                <a:gd name="connsiteX53" fmla="*/ 202031 w 607991"/>
                <a:gd name="connsiteY53" fmla="*/ 487199 h 607074"/>
                <a:gd name="connsiteX54" fmla="*/ 217701 w 607991"/>
                <a:gd name="connsiteY54" fmla="*/ 471476 h 607074"/>
                <a:gd name="connsiteX55" fmla="*/ 220082 w 607991"/>
                <a:gd name="connsiteY55" fmla="*/ 452532 h 607074"/>
                <a:gd name="connsiteX56" fmla="*/ 212785 w 607991"/>
                <a:gd name="connsiteY56" fmla="*/ 435045 h 607074"/>
                <a:gd name="connsiteX57" fmla="*/ 197576 w 607991"/>
                <a:gd name="connsiteY57" fmla="*/ 423234 h 607074"/>
                <a:gd name="connsiteX58" fmla="*/ 175531 w 607991"/>
                <a:gd name="connsiteY58" fmla="*/ 423234 h 607074"/>
                <a:gd name="connsiteX59" fmla="*/ 147340 w 607991"/>
                <a:gd name="connsiteY59" fmla="*/ 395087 h 607074"/>
                <a:gd name="connsiteX60" fmla="*/ 147340 w 607991"/>
                <a:gd name="connsiteY60" fmla="*/ 359116 h 607074"/>
                <a:gd name="connsiteX61" fmla="*/ 175531 w 607991"/>
                <a:gd name="connsiteY61" fmla="*/ 330969 h 607074"/>
                <a:gd name="connsiteX62" fmla="*/ 197576 w 607991"/>
                <a:gd name="connsiteY62" fmla="*/ 330969 h 607074"/>
                <a:gd name="connsiteX63" fmla="*/ 212785 w 607991"/>
                <a:gd name="connsiteY63" fmla="*/ 319158 h 607074"/>
                <a:gd name="connsiteX64" fmla="*/ 220082 w 607991"/>
                <a:gd name="connsiteY64" fmla="*/ 301671 h 607074"/>
                <a:gd name="connsiteX65" fmla="*/ 217701 w 607991"/>
                <a:gd name="connsiteY65" fmla="*/ 282727 h 607074"/>
                <a:gd name="connsiteX66" fmla="*/ 202031 w 607991"/>
                <a:gd name="connsiteY66" fmla="*/ 267005 h 607074"/>
                <a:gd name="connsiteX67" fmla="*/ 193735 w 607991"/>
                <a:gd name="connsiteY67" fmla="*/ 247141 h 607074"/>
                <a:gd name="connsiteX68" fmla="*/ 202031 w 607991"/>
                <a:gd name="connsiteY68" fmla="*/ 227200 h 607074"/>
                <a:gd name="connsiteX69" fmla="*/ 227533 w 607991"/>
                <a:gd name="connsiteY69" fmla="*/ 201737 h 607074"/>
                <a:gd name="connsiteX70" fmla="*/ 247505 w 607991"/>
                <a:gd name="connsiteY70" fmla="*/ 193530 h 607074"/>
                <a:gd name="connsiteX71" fmla="*/ 267400 w 607991"/>
                <a:gd name="connsiteY71" fmla="*/ 201737 h 607074"/>
                <a:gd name="connsiteX72" fmla="*/ 283070 w 607991"/>
                <a:gd name="connsiteY72" fmla="*/ 217383 h 607074"/>
                <a:gd name="connsiteX73" fmla="*/ 294361 w 607991"/>
                <a:gd name="connsiteY73" fmla="*/ 221447 h 607074"/>
                <a:gd name="connsiteX74" fmla="*/ 302119 w 607991"/>
                <a:gd name="connsiteY74" fmla="*/ 219760 h 607074"/>
                <a:gd name="connsiteX75" fmla="*/ 319633 w 607991"/>
                <a:gd name="connsiteY75" fmla="*/ 212474 h 607074"/>
                <a:gd name="connsiteX76" fmla="*/ 331462 w 607991"/>
                <a:gd name="connsiteY76" fmla="*/ 197288 h 607074"/>
                <a:gd name="connsiteX77" fmla="*/ 331462 w 607991"/>
                <a:gd name="connsiteY77" fmla="*/ 175277 h 607074"/>
                <a:gd name="connsiteX78" fmla="*/ 359653 w 607991"/>
                <a:gd name="connsiteY78" fmla="*/ 147129 h 607074"/>
                <a:gd name="connsiteX79" fmla="*/ 119929 w 607991"/>
                <a:gd name="connsiteY79" fmla="*/ 83135 h 607074"/>
                <a:gd name="connsiteX80" fmla="*/ 83282 w 607991"/>
                <a:gd name="connsiteY80" fmla="*/ 119717 h 607074"/>
                <a:gd name="connsiteX81" fmla="*/ 119929 w 607991"/>
                <a:gd name="connsiteY81" fmla="*/ 156223 h 607074"/>
                <a:gd name="connsiteX82" fmla="*/ 156499 w 607991"/>
                <a:gd name="connsiteY82" fmla="*/ 119717 h 607074"/>
                <a:gd name="connsiteX83" fmla="*/ 119929 w 607991"/>
                <a:gd name="connsiteY83" fmla="*/ 83135 h 607074"/>
                <a:gd name="connsiteX84" fmla="*/ 110863 w 607991"/>
                <a:gd name="connsiteY84" fmla="*/ 0 h 607074"/>
                <a:gd name="connsiteX85" fmla="*/ 128918 w 607991"/>
                <a:gd name="connsiteY85" fmla="*/ 0 h 607074"/>
                <a:gd name="connsiteX86" fmla="*/ 147741 w 607991"/>
                <a:gd name="connsiteY86" fmla="*/ 18790 h 607074"/>
                <a:gd name="connsiteX87" fmla="*/ 147741 w 607991"/>
                <a:gd name="connsiteY87" fmla="*/ 29834 h 607074"/>
                <a:gd name="connsiteX88" fmla="*/ 150507 w 607991"/>
                <a:gd name="connsiteY88" fmla="*/ 32978 h 607074"/>
                <a:gd name="connsiteX89" fmla="*/ 159726 w 607991"/>
                <a:gd name="connsiteY89" fmla="*/ 36813 h 607074"/>
                <a:gd name="connsiteX90" fmla="*/ 161570 w 607991"/>
                <a:gd name="connsiteY90" fmla="*/ 37196 h 607074"/>
                <a:gd name="connsiteX91" fmla="*/ 163875 w 607991"/>
                <a:gd name="connsiteY91" fmla="*/ 36583 h 607074"/>
                <a:gd name="connsiteX92" fmla="*/ 171711 w 607991"/>
                <a:gd name="connsiteY92" fmla="*/ 28683 h 607074"/>
                <a:gd name="connsiteX93" fmla="*/ 185002 w 607991"/>
                <a:gd name="connsiteY93" fmla="*/ 23238 h 607074"/>
                <a:gd name="connsiteX94" fmla="*/ 198294 w 607991"/>
                <a:gd name="connsiteY94" fmla="*/ 28683 h 607074"/>
                <a:gd name="connsiteX95" fmla="*/ 211047 w 607991"/>
                <a:gd name="connsiteY95" fmla="*/ 41414 h 607074"/>
                <a:gd name="connsiteX96" fmla="*/ 211047 w 607991"/>
                <a:gd name="connsiteY96" fmla="*/ 67950 h 607074"/>
                <a:gd name="connsiteX97" fmla="*/ 203211 w 607991"/>
                <a:gd name="connsiteY97" fmla="*/ 75849 h 607074"/>
                <a:gd name="connsiteX98" fmla="*/ 202903 w 607991"/>
                <a:gd name="connsiteY98" fmla="*/ 79914 h 607074"/>
                <a:gd name="connsiteX99" fmla="*/ 206822 w 607991"/>
                <a:gd name="connsiteY99" fmla="*/ 89117 h 607074"/>
                <a:gd name="connsiteX100" fmla="*/ 209972 w 607991"/>
                <a:gd name="connsiteY100" fmla="*/ 91878 h 607074"/>
                <a:gd name="connsiteX101" fmla="*/ 220958 w 607991"/>
                <a:gd name="connsiteY101" fmla="*/ 91878 h 607074"/>
                <a:gd name="connsiteX102" fmla="*/ 239781 w 607991"/>
                <a:gd name="connsiteY102" fmla="*/ 110668 h 607074"/>
                <a:gd name="connsiteX103" fmla="*/ 239781 w 607991"/>
                <a:gd name="connsiteY103" fmla="*/ 128691 h 607074"/>
                <a:gd name="connsiteX104" fmla="*/ 220958 w 607991"/>
                <a:gd name="connsiteY104" fmla="*/ 147480 h 607074"/>
                <a:gd name="connsiteX105" fmla="*/ 209972 w 607991"/>
                <a:gd name="connsiteY105" fmla="*/ 147480 h 607074"/>
                <a:gd name="connsiteX106" fmla="*/ 206822 w 607991"/>
                <a:gd name="connsiteY106" fmla="*/ 150241 h 607074"/>
                <a:gd name="connsiteX107" fmla="*/ 202903 w 607991"/>
                <a:gd name="connsiteY107" fmla="*/ 159444 h 607074"/>
                <a:gd name="connsiteX108" fmla="*/ 203211 w 607991"/>
                <a:gd name="connsiteY108" fmla="*/ 163586 h 607074"/>
                <a:gd name="connsiteX109" fmla="*/ 211047 w 607991"/>
                <a:gd name="connsiteY109" fmla="*/ 171408 h 607074"/>
                <a:gd name="connsiteX110" fmla="*/ 211047 w 607991"/>
                <a:gd name="connsiteY110" fmla="*/ 197944 h 607074"/>
                <a:gd name="connsiteX111" fmla="*/ 198294 w 607991"/>
                <a:gd name="connsiteY111" fmla="*/ 210675 h 607074"/>
                <a:gd name="connsiteX112" fmla="*/ 185002 w 607991"/>
                <a:gd name="connsiteY112" fmla="*/ 216197 h 607074"/>
                <a:gd name="connsiteX113" fmla="*/ 171711 w 607991"/>
                <a:gd name="connsiteY113" fmla="*/ 210675 h 607074"/>
                <a:gd name="connsiteX114" fmla="*/ 163875 w 607991"/>
                <a:gd name="connsiteY114" fmla="*/ 202852 h 607074"/>
                <a:gd name="connsiteX115" fmla="*/ 161570 w 607991"/>
                <a:gd name="connsiteY115" fmla="*/ 202239 h 607074"/>
                <a:gd name="connsiteX116" fmla="*/ 159726 w 607991"/>
                <a:gd name="connsiteY116" fmla="*/ 202546 h 607074"/>
                <a:gd name="connsiteX117" fmla="*/ 150507 w 607991"/>
                <a:gd name="connsiteY117" fmla="*/ 206457 h 607074"/>
                <a:gd name="connsiteX118" fmla="*/ 147741 w 607991"/>
                <a:gd name="connsiteY118" fmla="*/ 209601 h 607074"/>
                <a:gd name="connsiteX119" fmla="*/ 147741 w 607991"/>
                <a:gd name="connsiteY119" fmla="*/ 220568 h 607074"/>
                <a:gd name="connsiteX120" fmla="*/ 128918 w 607991"/>
                <a:gd name="connsiteY120" fmla="*/ 239358 h 607074"/>
                <a:gd name="connsiteX121" fmla="*/ 110863 w 607991"/>
                <a:gd name="connsiteY121" fmla="*/ 239358 h 607074"/>
                <a:gd name="connsiteX122" fmla="*/ 92117 w 607991"/>
                <a:gd name="connsiteY122" fmla="*/ 220568 h 607074"/>
                <a:gd name="connsiteX123" fmla="*/ 92117 w 607991"/>
                <a:gd name="connsiteY123" fmla="*/ 209601 h 607074"/>
                <a:gd name="connsiteX124" fmla="*/ 89274 w 607991"/>
                <a:gd name="connsiteY124" fmla="*/ 206457 h 607074"/>
                <a:gd name="connsiteX125" fmla="*/ 80055 w 607991"/>
                <a:gd name="connsiteY125" fmla="*/ 202546 h 607074"/>
                <a:gd name="connsiteX126" fmla="*/ 78211 w 607991"/>
                <a:gd name="connsiteY126" fmla="*/ 202239 h 607074"/>
                <a:gd name="connsiteX127" fmla="*/ 75983 w 607991"/>
                <a:gd name="connsiteY127" fmla="*/ 202852 h 607074"/>
                <a:gd name="connsiteX128" fmla="*/ 68070 w 607991"/>
                <a:gd name="connsiteY128" fmla="*/ 210675 h 607074"/>
                <a:gd name="connsiteX129" fmla="*/ 54779 w 607991"/>
                <a:gd name="connsiteY129" fmla="*/ 216197 h 607074"/>
                <a:gd name="connsiteX130" fmla="*/ 41487 w 607991"/>
                <a:gd name="connsiteY130" fmla="*/ 210675 h 607074"/>
                <a:gd name="connsiteX131" fmla="*/ 28734 w 607991"/>
                <a:gd name="connsiteY131" fmla="*/ 197944 h 607074"/>
                <a:gd name="connsiteX132" fmla="*/ 23279 w 607991"/>
                <a:gd name="connsiteY132" fmla="*/ 184676 h 607074"/>
                <a:gd name="connsiteX133" fmla="*/ 28734 w 607991"/>
                <a:gd name="connsiteY133" fmla="*/ 171408 h 607074"/>
                <a:gd name="connsiteX134" fmla="*/ 36570 w 607991"/>
                <a:gd name="connsiteY134" fmla="*/ 163586 h 607074"/>
                <a:gd name="connsiteX135" fmla="*/ 36878 w 607991"/>
                <a:gd name="connsiteY135" fmla="*/ 159444 h 607074"/>
                <a:gd name="connsiteX136" fmla="*/ 33036 w 607991"/>
                <a:gd name="connsiteY136" fmla="*/ 150241 h 607074"/>
                <a:gd name="connsiteX137" fmla="*/ 29886 w 607991"/>
                <a:gd name="connsiteY137" fmla="*/ 147480 h 607074"/>
                <a:gd name="connsiteX138" fmla="*/ 18823 w 607991"/>
                <a:gd name="connsiteY138" fmla="*/ 147480 h 607074"/>
                <a:gd name="connsiteX139" fmla="*/ 0 w 607991"/>
                <a:gd name="connsiteY139" fmla="*/ 128691 h 607074"/>
                <a:gd name="connsiteX140" fmla="*/ 0 w 607991"/>
                <a:gd name="connsiteY140" fmla="*/ 110668 h 607074"/>
                <a:gd name="connsiteX141" fmla="*/ 18823 w 607991"/>
                <a:gd name="connsiteY141" fmla="*/ 91955 h 607074"/>
                <a:gd name="connsiteX142" fmla="*/ 29886 w 607991"/>
                <a:gd name="connsiteY142" fmla="*/ 91955 h 607074"/>
                <a:gd name="connsiteX143" fmla="*/ 33036 w 607991"/>
                <a:gd name="connsiteY143" fmla="*/ 89194 h 607074"/>
                <a:gd name="connsiteX144" fmla="*/ 36878 w 607991"/>
                <a:gd name="connsiteY144" fmla="*/ 79914 h 607074"/>
                <a:gd name="connsiteX145" fmla="*/ 36570 w 607991"/>
                <a:gd name="connsiteY145" fmla="*/ 75849 h 607074"/>
                <a:gd name="connsiteX146" fmla="*/ 28734 w 607991"/>
                <a:gd name="connsiteY146" fmla="*/ 67950 h 607074"/>
                <a:gd name="connsiteX147" fmla="*/ 28734 w 607991"/>
                <a:gd name="connsiteY147" fmla="*/ 41414 h 607074"/>
                <a:gd name="connsiteX148" fmla="*/ 41487 w 607991"/>
                <a:gd name="connsiteY148" fmla="*/ 28683 h 607074"/>
                <a:gd name="connsiteX149" fmla="*/ 54779 w 607991"/>
                <a:gd name="connsiteY149" fmla="*/ 23238 h 607074"/>
                <a:gd name="connsiteX150" fmla="*/ 68070 w 607991"/>
                <a:gd name="connsiteY150" fmla="*/ 28683 h 607074"/>
                <a:gd name="connsiteX151" fmla="*/ 75983 w 607991"/>
                <a:gd name="connsiteY151" fmla="*/ 36583 h 607074"/>
                <a:gd name="connsiteX152" fmla="*/ 78211 w 607991"/>
                <a:gd name="connsiteY152" fmla="*/ 37196 h 607074"/>
                <a:gd name="connsiteX153" fmla="*/ 80055 w 607991"/>
                <a:gd name="connsiteY153" fmla="*/ 36813 h 607074"/>
                <a:gd name="connsiteX154" fmla="*/ 89351 w 607991"/>
                <a:gd name="connsiteY154" fmla="*/ 32978 h 607074"/>
                <a:gd name="connsiteX155" fmla="*/ 92117 w 607991"/>
                <a:gd name="connsiteY155" fmla="*/ 29834 h 607074"/>
                <a:gd name="connsiteX156" fmla="*/ 92117 w 607991"/>
                <a:gd name="connsiteY156" fmla="*/ 18790 h 607074"/>
                <a:gd name="connsiteX157" fmla="*/ 110863 w 607991"/>
                <a:gd name="connsiteY157" fmla="*/ 0 h 607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607991" h="607074">
                  <a:moveTo>
                    <a:pt x="377627" y="294539"/>
                  </a:moveTo>
                  <a:cubicBezTo>
                    <a:pt x="332077" y="294539"/>
                    <a:pt x="294976" y="331583"/>
                    <a:pt x="294976" y="377063"/>
                  </a:cubicBezTo>
                  <a:cubicBezTo>
                    <a:pt x="294976" y="422621"/>
                    <a:pt x="332077" y="459588"/>
                    <a:pt x="377627" y="459588"/>
                  </a:cubicBezTo>
                  <a:cubicBezTo>
                    <a:pt x="423254" y="459588"/>
                    <a:pt x="460355" y="422621"/>
                    <a:pt x="460355" y="377063"/>
                  </a:cubicBezTo>
                  <a:cubicBezTo>
                    <a:pt x="460355" y="331583"/>
                    <a:pt x="423254" y="294539"/>
                    <a:pt x="377627" y="294539"/>
                  </a:cubicBezTo>
                  <a:close/>
                  <a:moveTo>
                    <a:pt x="359653" y="147129"/>
                  </a:moveTo>
                  <a:lnTo>
                    <a:pt x="395678" y="147129"/>
                  </a:lnTo>
                  <a:cubicBezTo>
                    <a:pt x="411271" y="147129"/>
                    <a:pt x="423869" y="159707"/>
                    <a:pt x="423869" y="175277"/>
                  </a:cubicBezTo>
                  <a:lnTo>
                    <a:pt x="423869" y="197288"/>
                  </a:lnTo>
                  <a:cubicBezTo>
                    <a:pt x="423869" y="203270"/>
                    <a:pt x="429323" y="210173"/>
                    <a:pt x="435698" y="212474"/>
                  </a:cubicBezTo>
                  <a:cubicBezTo>
                    <a:pt x="441613" y="214545"/>
                    <a:pt x="447527" y="216999"/>
                    <a:pt x="453212" y="219760"/>
                  </a:cubicBezTo>
                  <a:cubicBezTo>
                    <a:pt x="455516" y="220834"/>
                    <a:pt x="458205" y="221447"/>
                    <a:pt x="460970" y="221447"/>
                  </a:cubicBezTo>
                  <a:cubicBezTo>
                    <a:pt x="465502" y="221447"/>
                    <a:pt x="469727" y="219913"/>
                    <a:pt x="472185" y="217459"/>
                  </a:cubicBezTo>
                  <a:lnTo>
                    <a:pt x="487931" y="201737"/>
                  </a:lnTo>
                  <a:cubicBezTo>
                    <a:pt x="493232" y="196445"/>
                    <a:pt x="500298" y="193530"/>
                    <a:pt x="507826" y="193530"/>
                  </a:cubicBezTo>
                  <a:cubicBezTo>
                    <a:pt x="515431" y="193530"/>
                    <a:pt x="522498" y="196445"/>
                    <a:pt x="527798" y="201737"/>
                  </a:cubicBezTo>
                  <a:lnTo>
                    <a:pt x="553300" y="227200"/>
                  </a:lnTo>
                  <a:cubicBezTo>
                    <a:pt x="564284" y="238167"/>
                    <a:pt x="564284" y="256037"/>
                    <a:pt x="553300" y="267005"/>
                  </a:cubicBezTo>
                  <a:lnTo>
                    <a:pt x="537553" y="282727"/>
                  </a:lnTo>
                  <a:cubicBezTo>
                    <a:pt x="533405" y="286946"/>
                    <a:pt x="532253" y="295612"/>
                    <a:pt x="535249" y="301671"/>
                  </a:cubicBezTo>
                  <a:cubicBezTo>
                    <a:pt x="538014" y="307347"/>
                    <a:pt x="540472" y="313252"/>
                    <a:pt x="542546" y="319158"/>
                  </a:cubicBezTo>
                  <a:cubicBezTo>
                    <a:pt x="544850" y="325524"/>
                    <a:pt x="551764" y="330969"/>
                    <a:pt x="557755" y="330969"/>
                  </a:cubicBezTo>
                  <a:lnTo>
                    <a:pt x="579800" y="330969"/>
                  </a:lnTo>
                  <a:cubicBezTo>
                    <a:pt x="595317" y="330969"/>
                    <a:pt x="607991" y="343547"/>
                    <a:pt x="607991" y="359116"/>
                  </a:cubicBezTo>
                  <a:lnTo>
                    <a:pt x="607991" y="395087"/>
                  </a:lnTo>
                  <a:cubicBezTo>
                    <a:pt x="607991" y="410656"/>
                    <a:pt x="595394" y="423234"/>
                    <a:pt x="579800" y="423234"/>
                  </a:cubicBezTo>
                  <a:lnTo>
                    <a:pt x="557755" y="423234"/>
                  </a:lnTo>
                  <a:cubicBezTo>
                    <a:pt x="551764" y="423234"/>
                    <a:pt x="544850" y="428680"/>
                    <a:pt x="542546" y="435045"/>
                  </a:cubicBezTo>
                  <a:cubicBezTo>
                    <a:pt x="540472" y="440951"/>
                    <a:pt x="538014" y="446857"/>
                    <a:pt x="535249" y="452532"/>
                  </a:cubicBezTo>
                  <a:cubicBezTo>
                    <a:pt x="532330" y="458591"/>
                    <a:pt x="533405" y="467258"/>
                    <a:pt x="537630" y="471476"/>
                  </a:cubicBezTo>
                  <a:lnTo>
                    <a:pt x="553300" y="487199"/>
                  </a:lnTo>
                  <a:cubicBezTo>
                    <a:pt x="564284" y="498166"/>
                    <a:pt x="564284" y="516036"/>
                    <a:pt x="553300" y="527004"/>
                  </a:cubicBezTo>
                  <a:lnTo>
                    <a:pt x="527798" y="552467"/>
                  </a:lnTo>
                  <a:cubicBezTo>
                    <a:pt x="522498" y="557759"/>
                    <a:pt x="515431" y="560750"/>
                    <a:pt x="507826" y="560750"/>
                  </a:cubicBezTo>
                  <a:cubicBezTo>
                    <a:pt x="500298" y="560750"/>
                    <a:pt x="493232" y="557759"/>
                    <a:pt x="487931" y="552467"/>
                  </a:cubicBezTo>
                  <a:lnTo>
                    <a:pt x="472261" y="536821"/>
                  </a:lnTo>
                  <a:cubicBezTo>
                    <a:pt x="469727" y="534290"/>
                    <a:pt x="465502" y="532756"/>
                    <a:pt x="460970" y="532756"/>
                  </a:cubicBezTo>
                  <a:cubicBezTo>
                    <a:pt x="458205" y="532756"/>
                    <a:pt x="455439" y="533369"/>
                    <a:pt x="453212" y="534443"/>
                  </a:cubicBezTo>
                  <a:cubicBezTo>
                    <a:pt x="447527" y="537204"/>
                    <a:pt x="441613" y="539658"/>
                    <a:pt x="435698" y="541729"/>
                  </a:cubicBezTo>
                  <a:cubicBezTo>
                    <a:pt x="429323" y="544030"/>
                    <a:pt x="423869" y="550933"/>
                    <a:pt x="423869" y="556915"/>
                  </a:cubicBezTo>
                  <a:lnTo>
                    <a:pt x="423869" y="578927"/>
                  </a:lnTo>
                  <a:cubicBezTo>
                    <a:pt x="423869" y="594496"/>
                    <a:pt x="411271" y="607074"/>
                    <a:pt x="395678" y="607074"/>
                  </a:cubicBezTo>
                  <a:lnTo>
                    <a:pt x="359653" y="607074"/>
                  </a:lnTo>
                  <a:cubicBezTo>
                    <a:pt x="344060" y="607074"/>
                    <a:pt x="331462" y="594496"/>
                    <a:pt x="331462" y="578927"/>
                  </a:cubicBezTo>
                  <a:lnTo>
                    <a:pt x="331462" y="556915"/>
                  </a:lnTo>
                  <a:cubicBezTo>
                    <a:pt x="331462" y="550933"/>
                    <a:pt x="326008" y="544030"/>
                    <a:pt x="319633" y="541729"/>
                  </a:cubicBezTo>
                  <a:cubicBezTo>
                    <a:pt x="313718" y="539658"/>
                    <a:pt x="307804" y="537204"/>
                    <a:pt x="302119" y="534443"/>
                  </a:cubicBezTo>
                  <a:cubicBezTo>
                    <a:pt x="299892" y="533369"/>
                    <a:pt x="297203" y="532756"/>
                    <a:pt x="294361" y="532756"/>
                  </a:cubicBezTo>
                  <a:cubicBezTo>
                    <a:pt x="289829" y="532756"/>
                    <a:pt x="285681" y="534290"/>
                    <a:pt x="283146" y="536821"/>
                  </a:cubicBezTo>
                  <a:lnTo>
                    <a:pt x="267400" y="552467"/>
                  </a:lnTo>
                  <a:cubicBezTo>
                    <a:pt x="262099" y="557759"/>
                    <a:pt x="255033" y="560750"/>
                    <a:pt x="247505" y="560750"/>
                  </a:cubicBezTo>
                  <a:cubicBezTo>
                    <a:pt x="239977" y="560750"/>
                    <a:pt x="232834" y="557759"/>
                    <a:pt x="227533" y="552467"/>
                  </a:cubicBezTo>
                  <a:lnTo>
                    <a:pt x="202031" y="527004"/>
                  </a:lnTo>
                  <a:cubicBezTo>
                    <a:pt x="191047" y="516036"/>
                    <a:pt x="191047" y="498166"/>
                    <a:pt x="202031" y="487199"/>
                  </a:cubicBezTo>
                  <a:lnTo>
                    <a:pt x="217701" y="471476"/>
                  </a:lnTo>
                  <a:cubicBezTo>
                    <a:pt x="221926" y="467258"/>
                    <a:pt x="223001" y="458591"/>
                    <a:pt x="220082" y="452532"/>
                  </a:cubicBezTo>
                  <a:cubicBezTo>
                    <a:pt x="217317" y="446780"/>
                    <a:pt x="214859" y="440951"/>
                    <a:pt x="212785" y="435045"/>
                  </a:cubicBezTo>
                  <a:cubicBezTo>
                    <a:pt x="210481" y="428603"/>
                    <a:pt x="203568" y="423234"/>
                    <a:pt x="197576" y="423234"/>
                  </a:cubicBezTo>
                  <a:lnTo>
                    <a:pt x="175531" y="423234"/>
                  </a:lnTo>
                  <a:cubicBezTo>
                    <a:pt x="159937" y="423234"/>
                    <a:pt x="147340" y="410579"/>
                    <a:pt x="147340" y="395087"/>
                  </a:cubicBezTo>
                  <a:lnTo>
                    <a:pt x="147340" y="359116"/>
                  </a:lnTo>
                  <a:cubicBezTo>
                    <a:pt x="147340" y="343547"/>
                    <a:pt x="159937" y="330969"/>
                    <a:pt x="175531" y="330969"/>
                  </a:cubicBezTo>
                  <a:lnTo>
                    <a:pt x="197576" y="330969"/>
                  </a:lnTo>
                  <a:cubicBezTo>
                    <a:pt x="203568" y="330969"/>
                    <a:pt x="210481" y="325524"/>
                    <a:pt x="212785" y="319158"/>
                  </a:cubicBezTo>
                  <a:cubicBezTo>
                    <a:pt x="214859" y="313252"/>
                    <a:pt x="217317" y="307347"/>
                    <a:pt x="220082" y="301671"/>
                  </a:cubicBezTo>
                  <a:cubicBezTo>
                    <a:pt x="223001" y="295612"/>
                    <a:pt x="221926" y="286946"/>
                    <a:pt x="217701" y="282727"/>
                  </a:cubicBezTo>
                  <a:lnTo>
                    <a:pt x="202031" y="267005"/>
                  </a:lnTo>
                  <a:cubicBezTo>
                    <a:pt x="196731" y="261713"/>
                    <a:pt x="193735" y="254657"/>
                    <a:pt x="193735" y="247141"/>
                  </a:cubicBezTo>
                  <a:cubicBezTo>
                    <a:pt x="193735" y="239624"/>
                    <a:pt x="196731" y="232492"/>
                    <a:pt x="202031" y="227200"/>
                  </a:cubicBezTo>
                  <a:lnTo>
                    <a:pt x="227533" y="201737"/>
                  </a:lnTo>
                  <a:cubicBezTo>
                    <a:pt x="232834" y="196445"/>
                    <a:pt x="239977" y="193530"/>
                    <a:pt x="247505" y="193530"/>
                  </a:cubicBezTo>
                  <a:cubicBezTo>
                    <a:pt x="255033" y="193530"/>
                    <a:pt x="262099" y="196445"/>
                    <a:pt x="267400" y="201737"/>
                  </a:cubicBezTo>
                  <a:lnTo>
                    <a:pt x="283070" y="217383"/>
                  </a:lnTo>
                  <a:cubicBezTo>
                    <a:pt x="285604" y="219913"/>
                    <a:pt x="289829" y="221447"/>
                    <a:pt x="294361" y="221447"/>
                  </a:cubicBezTo>
                  <a:cubicBezTo>
                    <a:pt x="297126" y="221447"/>
                    <a:pt x="299892" y="220834"/>
                    <a:pt x="302119" y="219760"/>
                  </a:cubicBezTo>
                  <a:cubicBezTo>
                    <a:pt x="307804" y="216999"/>
                    <a:pt x="313718" y="214545"/>
                    <a:pt x="319633" y="212474"/>
                  </a:cubicBezTo>
                  <a:cubicBezTo>
                    <a:pt x="326008" y="210173"/>
                    <a:pt x="331462" y="203270"/>
                    <a:pt x="331462" y="197288"/>
                  </a:cubicBezTo>
                  <a:lnTo>
                    <a:pt x="331462" y="175277"/>
                  </a:lnTo>
                  <a:cubicBezTo>
                    <a:pt x="331462" y="159707"/>
                    <a:pt x="344060" y="147129"/>
                    <a:pt x="359653" y="147129"/>
                  </a:cubicBezTo>
                  <a:close/>
                  <a:moveTo>
                    <a:pt x="119929" y="83135"/>
                  </a:moveTo>
                  <a:cubicBezTo>
                    <a:pt x="99723" y="83135"/>
                    <a:pt x="83282" y="99547"/>
                    <a:pt x="83282" y="119717"/>
                  </a:cubicBezTo>
                  <a:cubicBezTo>
                    <a:pt x="83282" y="139888"/>
                    <a:pt x="99723" y="156223"/>
                    <a:pt x="119929" y="156223"/>
                  </a:cubicBezTo>
                  <a:cubicBezTo>
                    <a:pt x="140135" y="156223"/>
                    <a:pt x="156499" y="139888"/>
                    <a:pt x="156499" y="119717"/>
                  </a:cubicBezTo>
                  <a:cubicBezTo>
                    <a:pt x="156499" y="99547"/>
                    <a:pt x="140135" y="83135"/>
                    <a:pt x="119929" y="83135"/>
                  </a:cubicBezTo>
                  <a:close/>
                  <a:moveTo>
                    <a:pt x="110863" y="0"/>
                  </a:moveTo>
                  <a:lnTo>
                    <a:pt x="128918" y="0"/>
                  </a:lnTo>
                  <a:cubicBezTo>
                    <a:pt x="139290" y="0"/>
                    <a:pt x="147741" y="8436"/>
                    <a:pt x="147741" y="18790"/>
                  </a:cubicBezTo>
                  <a:lnTo>
                    <a:pt x="147741" y="29834"/>
                  </a:lnTo>
                  <a:cubicBezTo>
                    <a:pt x="147741" y="30677"/>
                    <a:pt x="148970" y="32441"/>
                    <a:pt x="150507" y="32978"/>
                  </a:cubicBezTo>
                  <a:cubicBezTo>
                    <a:pt x="153580" y="34052"/>
                    <a:pt x="156730" y="35355"/>
                    <a:pt x="159726" y="36813"/>
                  </a:cubicBezTo>
                  <a:cubicBezTo>
                    <a:pt x="160187" y="37043"/>
                    <a:pt x="160878" y="37196"/>
                    <a:pt x="161570" y="37196"/>
                  </a:cubicBezTo>
                  <a:cubicBezTo>
                    <a:pt x="162799" y="37196"/>
                    <a:pt x="163644" y="36813"/>
                    <a:pt x="163875" y="36583"/>
                  </a:cubicBezTo>
                  <a:lnTo>
                    <a:pt x="171711" y="28683"/>
                  </a:lnTo>
                  <a:cubicBezTo>
                    <a:pt x="175245" y="25155"/>
                    <a:pt x="180009" y="23238"/>
                    <a:pt x="185002" y="23238"/>
                  </a:cubicBezTo>
                  <a:cubicBezTo>
                    <a:pt x="189996" y="23238"/>
                    <a:pt x="194760" y="25155"/>
                    <a:pt x="198294" y="28683"/>
                  </a:cubicBezTo>
                  <a:lnTo>
                    <a:pt x="211047" y="41414"/>
                  </a:lnTo>
                  <a:cubicBezTo>
                    <a:pt x="218346" y="48777"/>
                    <a:pt x="218346" y="60664"/>
                    <a:pt x="211047" y="67950"/>
                  </a:cubicBezTo>
                  <a:lnTo>
                    <a:pt x="203211" y="75849"/>
                  </a:lnTo>
                  <a:cubicBezTo>
                    <a:pt x="202596" y="76386"/>
                    <a:pt x="202212" y="78533"/>
                    <a:pt x="202903" y="79914"/>
                  </a:cubicBezTo>
                  <a:cubicBezTo>
                    <a:pt x="204363" y="82905"/>
                    <a:pt x="205669" y="86049"/>
                    <a:pt x="206822" y="89117"/>
                  </a:cubicBezTo>
                  <a:cubicBezTo>
                    <a:pt x="207359" y="90651"/>
                    <a:pt x="209127" y="91878"/>
                    <a:pt x="209972" y="91878"/>
                  </a:cubicBezTo>
                  <a:lnTo>
                    <a:pt x="220958" y="91878"/>
                  </a:lnTo>
                  <a:cubicBezTo>
                    <a:pt x="231330" y="91878"/>
                    <a:pt x="239781" y="100314"/>
                    <a:pt x="239781" y="110668"/>
                  </a:cubicBezTo>
                  <a:lnTo>
                    <a:pt x="239781" y="128691"/>
                  </a:lnTo>
                  <a:cubicBezTo>
                    <a:pt x="239781" y="139044"/>
                    <a:pt x="231330" y="147480"/>
                    <a:pt x="220958" y="147480"/>
                  </a:cubicBezTo>
                  <a:lnTo>
                    <a:pt x="209972" y="147480"/>
                  </a:lnTo>
                  <a:cubicBezTo>
                    <a:pt x="209127" y="147480"/>
                    <a:pt x="207359" y="148707"/>
                    <a:pt x="206822" y="150241"/>
                  </a:cubicBezTo>
                  <a:cubicBezTo>
                    <a:pt x="205669" y="153309"/>
                    <a:pt x="204363" y="156453"/>
                    <a:pt x="202903" y="159444"/>
                  </a:cubicBezTo>
                  <a:cubicBezTo>
                    <a:pt x="202212" y="160825"/>
                    <a:pt x="202596" y="162972"/>
                    <a:pt x="203211" y="163586"/>
                  </a:cubicBezTo>
                  <a:lnTo>
                    <a:pt x="211047" y="171408"/>
                  </a:lnTo>
                  <a:cubicBezTo>
                    <a:pt x="218346" y="178694"/>
                    <a:pt x="218346" y="190658"/>
                    <a:pt x="211047" y="197944"/>
                  </a:cubicBezTo>
                  <a:lnTo>
                    <a:pt x="198294" y="210675"/>
                  </a:lnTo>
                  <a:cubicBezTo>
                    <a:pt x="194760" y="214203"/>
                    <a:pt x="189996" y="216197"/>
                    <a:pt x="185002" y="216197"/>
                  </a:cubicBezTo>
                  <a:cubicBezTo>
                    <a:pt x="180009" y="216197"/>
                    <a:pt x="175245" y="214203"/>
                    <a:pt x="171711" y="210675"/>
                  </a:cubicBezTo>
                  <a:lnTo>
                    <a:pt x="163875" y="202852"/>
                  </a:lnTo>
                  <a:cubicBezTo>
                    <a:pt x="163644" y="202622"/>
                    <a:pt x="162799" y="202239"/>
                    <a:pt x="161570" y="202239"/>
                  </a:cubicBezTo>
                  <a:cubicBezTo>
                    <a:pt x="160878" y="202239"/>
                    <a:pt x="160187" y="202316"/>
                    <a:pt x="159726" y="202546"/>
                  </a:cubicBezTo>
                  <a:cubicBezTo>
                    <a:pt x="156730" y="204003"/>
                    <a:pt x="153580" y="205307"/>
                    <a:pt x="150507" y="206457"/>
                  </a:cubicBezTo>
                  <a:cubicBezTo>
                    <a:pt x="148970" y="206994"/>
                    <a:pt x="147741" y="208758"/>
                    <a:pt x="147741" y="209601"/>
                  </a:cubicBezTo>
                  <a:lnTo>
                    <a:pt x="147741" y="220568"/>
                  </a:lnTo>
                  <a:cubicBezTo>
                    <a:pt x="147741" y="230922"/>
                    <a:pt x="139290" y="239358"/>
                    <a:pt x="128918" y="239358"/>
                  </a:cubicBezTo>
                  <a:lnTo>
                    <a:pt x="110863" y="239358"/>
                  </a:lnTo>
                  <a:cubicBezTo>
                    <a:pt x="100491" y="239358"/>
                    <a:pt x="92117" y="230922"/>
                    <a:pt x="92117" y="220568"/>
                  </a:cubicBezTo>
                  <a:lnTo>
                    <a:pt x="92117" y="209601"/>
                  </a:lnTo>
                  <a:cubicBezTo>
                    <a:pt x="92117" y="208758"/>
                    <a:pt x="90811" y="206917"/>
                    <a:pt x="89274" y="206457"/>
                  </a:cubicBezTo>
                  <a:cubicBezTo>
                    <a:pt x="86201" y="205307"/>
                    <a:pt x="83051" y="204003"/>
                    <a:pt x="80055" y="202546"/>
                  </a:cubicBezTo>
                  <a:cubicBezTo>
                    <a:pt x="79594" y="202316"/>
                    <a:pt x="78903" y="202239"/>
                    <a:pt x="78211" y="202239"/>
                  </a:cubicBezTo>
                  <a:cubicBezTo>
                    <a:pt x="77059" y="202239"/>
                    <a:pt x="76214" y="202622"/>
                    <a:pt x="75983" y="202852"/>
                  </a:cubicBezTo>
                  <a:lnTo>
                    <a:pt x="68070" y="210675"/>
                  </a:lnTo>
                  <a:cubicBezTo>
                    <a:pt x="64536" y="214203"/>
                    <a:pt x="59849" y="216197"/>
                    <a:pt x="54779" y="216197"/>
                  </a:cubicBezTo>
                  <a:cubicBezTo>
                    <a:pt x="49785" y="216197"/>
                    <a:pt x="45021" y="214203"/>
                    <a:pt x="41487" y="210675"/>
                  </a:cubicBezTo>
                  <a:lnTo>
                    <a:pt x="28734" y="197944"/>
                  </a:lnTo>
                  <a:cubicBezTo>
                    <a:pt x="25200" y="194416"/>
                    <a:pt x="23279" y="189661"/>
                    <a:pt x="23279" y="184676"/>
                  </a:cubicBezTo>
                  <a:cubicBezTo>
                    <a:pt x="23279" y="179691"/>
                    <a:pt x="25200" y="174936"/>
                    <a:pt x="28734" y="171408"/>
                  </a:cubicBezTo>
                  <a:lnTo>
                    <a:pt x="36570" y="163586"/>
                  </a:lnTo>
                  <a:cubicBezTo>
                    <a:pt x="37185" y="162972"/>
                    <a:pt x="37569" y="160825"/>
                    <a:pt x="36878" y="159444"/>
                  </a:cubicBezTo>
                  <a:cubicBezTo>
                    <a:pt x="35418" y="156453"/>
                    <a:pt x="34112" y="153386"/>
                    <a:pt x="33036" y="150241"/>
                  </a:cubicBezTo>
                  <a:cubicBezTo>
                    <a:pt x="32498" y="148707"/>
                    <a:pt x="30654" y="147480"/>
                    <a:pt x="29886" y="147480"/>
                  </a:cubicBezTo>
                  <a:lnTo>
                    <a:pt x="18823" y="147480"/>
                  </a:lnTo>
                  <a:cubicBezTo>
                    <a:pt x="8451" y="147480"/>
                    <a:pt x="0" y="139044"/>
                    <a:pt x="0" y="128691"/>
                  </a:cubicBezTo>
                  <a:lnTo>
                    <a:pt x="0" y="110668"/>
                  </a:lnTo>
                  <a:cubicBezTo>
                    <a:pt x="0" y="100314"/>
                    <a:pt x="8451" y="91955"/>
                    <a:pt x="18823" y="91955"/>
                  </a:cubicBezTo>
                  <a:lnTo>
                    <a:pt x="29886" y="91955"/>
                  </a:lnTo>
                  <a:cubicBezTo>
                    <a:pt x="30654" y="91955"/>
                    <a:pt x="32498" y="90651"/>
                    <a:pt x="33036" y="89194"/>
                  </a:cubicBezTo>
                  <a:cubicBezTo>
                    <a:pt x="34112" y="86049"/>
                    <a:pt x="35418" y="82905"/>
                    <a:pt x="36878" y="79914"/>
                  </a:cubicBezTo>
                  <a:cubicBezTo>
                    <a:pt x="37569" y="78533"/>
                    <a:pt x="37185" y="76386"/>
                    <a:pt x="36570" y="75849"/>
                  </a:cubicBezTo>
                  <a:lnTo>
                    <a:pt x="28734" y="67950"/>
                  </a:lnTo>
                  <a:cubicBezTo>
                    <a:pt x="21435" y="60664"/>
                    <a:pt x="21435" y="48777"/>
                    <a:pt x="28734" y="41414"/>
                  </a:cubicBezTo>
                  <a:lnTo>
                    <a:pt x="41487" y="28683"/>
                  </a:lnTo>
                  <a:cubicBezTo>
                    <a:pt x="45021" y="25155"/>
                    <a:pt x="49785" y="23238"/>
                    <a:pt x="54779" y="23238"/>
                  </a:cubicBezTo>
                  <a:cubicBezTo>
                    <a:pt x="59849" y="23238"/>
                    <a:pt x="64536" y="25155"/>
                    <a:pt x="68070" y="28683"/>
                  </a:cubicBezTo>
                  <a:lnTo>
                    <a:pt x="75983" y="36583"/>
                  </a:lnTo>
                  <a:cubicBezTo>
                    <a:pt x="76214" y="36813"/>
                    <a:pt x="77059" y="37196"/>
                    <a:pt x="78211" y="37196"/>
                  </a:cubicBezTo>
                  <a:cubicBezTo>
                    <a:pt x="78903" y="37196"/>
                    <a:pt x="79594" y="37043"/>
                    <a:pt x="80055" y="36813"/>
                  </a:cubicBezTo>
                  <a:cubicBezTo>
                    <a:pt x="83051" y="35355"/>
                    <a:pt x="86201" y="34052"/>
                    <a:pt x="89351" y="32978"/>
                  </a:cubicBezTo>
                  <a:cubicBezTo>
                    <a:pt x="90811" y="32441"/>
                    <a:pt x="92117" y="30677"/>
                    <a:pt x="92117" y="29834"/>
                  </a:cubicBezTo>
                  <a:lnTo>
                    <a:pt x="92117" y="18790"/>
                  </a:lnTo>
                  <a:cubicBezTo>
                    <a:pt x="92117" y="8436"/>
                    <a:pt x="100491" y="0"/>
                    <a:pt x="110863"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solidFill>
                  <a:schemeClr val="bg1"/>
                </a:solidFill>
              </a:endParaRPr>
            </a:p>
          </p:txBody>
        </p:sp>
      </p:grpSp>
      <p:grpSp>
        <p:nvGrpSpPr>
          <p:cNvPr id="8" name="î$ḻíḓé"/>
          <p:cNvGrpSpPr/>
          <p:nvPr/>
        </p:nvGrpSpPr>
        <p:grpSpPr>
          <a:xfrm>
            <a:off x="7852537" y="2950570"/>
            <a:ext cx="853890" cy="853890"/>
            <a:chOff x="9406318" y="2397310"/>
            <a:chExt cx="853890" cy="853890"/>
          </a:xfrm>
        </p:grpSpPr>
        <p:sp>
          <p:nvSpPr>
            <p:cNvPr id="32" name="iṡľiḓe"/>
            <p:cNvSpPr/>
            <p:nvPr/>
          </p:nvSpPr>
          <p:spPr>
            <a:xfrm>
              <a:off x="9406318" y="2397310"/>
              <a:ext cx="853890" cy="85389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p>
          </p:txBody>
        </p:sp>
        <p:sp>
          <p:nvSpPr>
            <p:cNvPr id="33" name="îṡḷíḑê"/>
            <p:cNvSpPr/>
            <p:nvPr/>
          </p:nvSpPr>
          <p:spPr bwMode="auto">
            <a:xfrm>
              <a:off x="9643972" y="2635250"/>
              <a:ext cx="378584" cy="37801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78649" h="594741">
                  <a:moveTo>
                    <a:pt x="411175" y="315251"/>
                  </a:moveTo>
                  <a:cubicBezTo>
                    <a:pt x="392328" y="315251"/>
                    <a:pt x="373301" y="322420"/>
                    <a:pt x="358940" y="336757"/>
                  </a:cubicBezTo>
                  <a:cubicBezTo>
                    <a:pt x="330220" y="365432"/>
                    <a:pt x="330220" y="411311"/>
                    <a:pt x="358940" y="439986"/>
                  </a:cubicBezTo>
                  <a:cubicBezTo>
                    <a:pt x="387661" y="468660"/>
                    <a:pt x="435049" y="468660"/>
                    <a:pt x="462333" y="439986"/>
                  </a:cubicBezTo>
                  <a:cubicBezTo>
                    <a:pt x="491053" y="411311"/>
                    <a:pt x="491053" y="365432"/>
                    <a:pt x="462333" y="336757"/>
                  </a:cubicBezTo>
                  <a:cubicBezTo>
                    <a:pt x="448691" y="322420"/>
                    <a:pt x="430023" y="315251"/>
                    <a:pt x="411175" y="315251"/>
                  </a:cubicBezTo>
                  <a:close/>
                  <a:moveTo>
                    <a:pt x="410816" y="276182"/>
                  </a:moveTo>
                  <a:cubicBezTo>
                    <a:pt x="439716" y="276182"/>
                    <a:pt x="468795" y="287293"/>
                    <a:pt x="491053" y="309516"/>
                  </a:cubicBezTo>
                  <a:cubicBezTo>
                    <a:pt x="525517" y="342492"/>
                    <a:pt x="532697" y="394106"/>
                    <a:pt x="514029" y="435685"/>
                  </a:cubicBezTo>
                  <a:lnTo>
                    <a:pt x="578649" y="500203"/>
                  </a:lnTo>
                  <a:lnTo>
                    <a:pt x="522645" y="556118"/>
                  </a:lnTo>
                  <a:lnTo>
                    <a:pt x="458025" y="491600"/>
                  </a:lnTo>
                  <a:cubicBezTo>
                    <a:pt x="416381" y="510239"/>
                    <a:pt x="366121" y="503070"/>
                    <a:pt x="331656" y="468660"/>
                  </a:cubicBezTo>
                  <a:cubicBezTo>
                    <a:pt x="287140" y="424215"/>
                    <a:pt x="287140" y="352528"/>
                    <a:pt x="331656" y="309516"/>
                  </a:cubicBezTo>
                  <a:cubicBezTo>
                    <a:pt x="353197" y="287293"/>
                    <a:pt x="381917" y="276182"/>
                    <a:pt x="410816" y="276182"/>
                  </a:cubicBezTo>
                  <a:close/>
                  <a:moveTo>
                    <a:pt x="134949" y="20001"/>
                  </a:moveTo>
                  <a:lnTo>
                    <a:pt x="134949" y="144835"/>
                  </a:lnTo>
                  <a:lnTo>
                    <a:pt x="17242" y="144835"/>
                  </a:lnTo>
                  <a:close/>
                  <a:moveTo>
                    <a:pt x="172278" y="0"/>
                  </a:moveTo>
                  <a:lnTo>
                    <a:pt x="480943" y="0"/>
                  </a:lnTo>
                  <a:lnTo>
                    <a:pt x="480943" y="276591"/>
                  </a:lnTo>
                  <a:cubicBezTo>
                    <a:pt x="460844" y="263693"/>
                    <a:pt x="436438" y="256527"/>
                    <a:pt x="410596" y="256527"/>
                  </a:cubicBezTo>
                  <a:cubicBezTo>
                    <a:pt x="381883" y="256527"/>
                    <a:pt x="354606" y="265126"/>
                    <a:pt x="331636" y="282323"/>
                  </a:cubicBezTo>
                  <a:lnTo>
                    <a:pt x="81832" y="282323"/>
                  </a:lnTo>
                  <a:lnTo>
                    <a:pt x="81832" y="322450"/>
                  </a:lnTo>
                  <a:lnTo>
                    <a:pt x="295744" y="322450"/>
                  </a:lnTo>
                  <a:cubicBezTo>
                    <a:pt x="288566" y="335348"/>
                    <a:pt x="282823" y="351112"/>
                    <a:pt x="279952" y="366877"/>
                  </a:cubicBezTo>
                  <a:lnTo>
                    <a:pt x="81832" y="366877"/>
                  </a:lnTo>
                  <a:lnTo>
                    <a:pt x="81832" y="407004"/>
                  </a:lnTo>
                  <a:lnTo>
                    <a:pt x="279952" y="407004"/>
                  </a:lnTo>
                  <a:cubicBezTo>
                    <a:pt x="281388" y="422768"/>
                    <a:pt x="287130" y="438532"/>
                    <a:pt x="294309" y="451430"/>
                  </a:cubicBezTo>
                  <a:lnTo>
                    <a:pt x="81832" y="451430"/>
                  </a:lnTo>
                  <a:lnTo>
                    <a:pt x="81832" y="491557"/>
                  </a:lnTo>
                  <a:lnTo>
                    <a:pt x="327329" y="491557"/>
                  </a:lnTo>
                  <a:cubicBezTo>
                    <a:pt x="350299" y="511621"/>
                    <a:pt x="380448" y="521653"/>
                    <a:pt x="410596" y="521653"/>
                  </a:cubicBezTo>
                  <a:cubicBezTo>
                    <a:pt x="424953" y="521653"/>
                    <a:pt x="439309" y="518786"/>
                    <a:pt x="453666" y="514487"/>
                  </a:cubicBezTo>
                  <a:lnTo>
                    <a:pt x="480943" y="543149"/>
                  </a:lnTo>
                  <a:lnTo>
                    <a:pt x="480943" y="594741"/>
                  </a:lnTo>
                  <a:lnTo>
                    <a:pt x="0" y="594741"/>
                  </a:lnTo>
                  <a:lnTo>
                    <a:pt x="0" y="180572"/>
                  </a:lnTo>
                  <a:lnTo>
                    <a:pt x="172278" y="180572"/>
                  </a:lnTo>
                  <a:close/>
                </a:path>
              </a:pathLst>
            </a:custGeom>
            <a:solidFill>
              <a:schemeClr val="bg1"/>
            </a:solidFill>
            <a:ln>
              <a:noFill/>
            </a:ln>
          </p:spPr>
          <p:txBody>
            <a:bodyPr wrap="square" lIns="91440" tIns="45720" rIns="91440" bIns="45720">
              <a:normAutofit/>
            </a:bodyPr>
            <a:lstStyle/>
            <a:p>
              <a:endParaRPr lang="zh-CN" altLang="en-US">
                <a:solidFill>
                  <a:schemeClr val="bg1"/>
                </a:solidFill>
              </a:endParaRPr>
            </a:p>
          </p:txBody>
        </p:sp>
      </p:grpSp>
      <p:grpSp>
        <p:nvGrpSpPr>
          <p:cNvPr id="9" name="íśḻiḍè"/>
          <p:cNvGrpSpPr/>
          <p:nvPr/>
        </p:nvGrpSpPr>
        <p:grpSpPr>
          <a:xfrm>
            <a:off x="4339463" y="1512242"/>
            <a:ext cx="853890" cy="853890"/>
            <a:chOff x="3045928" y="2397310"/>
            <a:chExt cx="853890" cy="853890"/>
          </a:xfrm>
        </p:grpSpPr>
        <p:sp>
          <p:nvSpPr>
            <p:cNvPr id="30" name="îš1îďê"/>
            <p:cNvSpPr/>
            <p:nvPr/>
          </p:nvSpPr>
          <p:spPr>
            <a:xfrm>
              <a:off x="3045928" y="2397310"/>
              <a:ext cx="853890" cy="85389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p>
          </p:txBody>
        </p:sp>
        <p:sp>
          <p:nvSpPr>
            <p:cNvPr id="31" name="îṩḷiḍê"/>
            <p:cNvSpPr/>
            <p:nvPr/>
          </p:nvSpPr>
          <p:spPr>
            <a:xfrm>
              <a:off x="3256222" y="2628220"/>
              <a:ext cx="433302" cy="392072"/>
            </a:xfrm>
            <a:custGeom>
              <a:avLst/>
              <a:gdLst>
                <a:gd name="connsiteX0" fmla="*/ 407586 w 606580"/>
                <a:gd name="connsiteY0" fmla="*/ 252695 h 548858"/>
                <a:gd name="connsiteX1" fmla="*/ 502285 w 606580"/>
                <a:gd name="connsiteY1" fmla="*/ 252695 h 548858"/>
                <a:gd name="connsiteX2" fmla="*/ 502285 w 606580"/>
                <a:gd name="connsiteY2" fmla="*/ 346759 h 548858"/>
                <a:gd name="connsiteX3" fmla="*/ 407586 w 606580"/>
                <a:gd name="connsiteY3" fmla="*/ 346759 h 548858"/>
                <a:gd name="connsiteX4" fmla="*/ 104296 w 606580"/>
                <a:gd name="connsiteY4" fmla="*/ 205698 h 548858"/>
                <a:gd name="connsiteX5" fmla="*/ 199065 w 606580"/>
                <a:gd name="connsiteY5" fmla="*/ 205698 h 548858"/>
                <a:gd name="connsiteX6" fmla="*/ 199065 w 606580"/>
                <a:gd name="connsiteY6" fmla="*/ 346758 h 548858"/>
                <a:gd name="connsiteX7" fmla="*/ 104296 w 606580"/>
                <a:gd name="connsiteY7" fmla="*/ 346758 h 548858"/>
                <a:gd name="connsiteX8" fmla="*/ 255870 w 606580"/>
                <a:gd name="connsiteY8" fmla="*/ 96040 h 548858"/>
                <a:gd name="connsiteX9" fmla="*/ 350710 w 606580"/>
                <a:gd name="connsiteY9" fmla="*/ 96040 h 548858"/>
                <a:gd name="connsiteX10" fmla="*/ 350710 w 606580"/>
                <a:gd name="connsiteY10" fmla="*/ 346759 h 548858"/>
                <a:gd name="connsiteX11" fmla="*/ 255870 w 606580"/>
                <a:gd name="connsiteY11" fmla="*/ 346759 h 548858"/>
                <a:gd name="connsiteX12" fmla="*/ 37882 w 606580"/>
                <a:gd name="connsiteY12" fmla="*/ 37913 h 548858"/>
                <a:gd name="connsiteX13" fmla="*/ 37882 w 606580"/>
                <a:gd name="connsiteY13" fmla="*/ 405363 h 548858"/>
                <a:gd name="connsiteX14" fmla="*/ 568698 w 606580"/>
                <a:gd name="connsiteY14" fmla="*/ 405363 h 548858"/>
                <a:gd name="connsiteX15" fmla="*/ 568698 w 606580"/>
                <a:gd name="connsiteY15" fmla="*/ 37913 h 548858"/>
                <a:gd name="connsiteX16" fmla="*/ 18941 w 606580"/>
                <a:gd name="connsiteY16" fmla="*/ 0 h 548858"/>
                <a:gd name="connsiteX17" fmla="*/ 587639 w 606580"/>
                <a:gd name="connsiteY17" fmla="*/ 0 h 548858"/>
                <a:gd name="connsiteX18" fmla="*/ 606580 w 606580"/>
                <a:gd name="connsiteY18" fmla="*/ 18910 h 548858"/>
                <a:gd name="connsiteX19" fmla="*/ 606580 w 606580"/>
                <a:gd name="connsiteY19" fmla="*/ 424274 h 548858"/>
                <a:gd name="connsiteX20" fmla="*/ 587639 w 606580"/>
                <a:gd name="connsiteY20" fmla="*/ 443184 h 548858"/>
                <a:gd name="connsiteX21" fmla="*/ 322278 w 606580"/>
                <a:gd name="connsiteY21" fmla="*/ 443184 h 548858"/>
                <a:gd name="connsiteX22" fmla="*/ 322278 w 606580"/>
                <a:gd name="connsiteY22" fmla="*/ 511038 h 548858"/>
                <a:gd name="connsiteX23" fmla="*/ 450223 w 606580"/>
                <a:gd name="connsiteY23" fmla="*/ 511038 h 548858"/>
                <a:gd name="connsiteX24" fmla="*/ 450223 w 606580"/>
                <a:gd name="connsiteY24" fmla="*/ 548858 h 548858"/>
                <a:gd name="connsiteX25" fmla="*/ 156357 w 606580"/>
                <a:gd name="connsiteY25" fmla="*/ 548858 h 548858"/>
                <a:gd name="connsiteX26" fmla="*/ 156357 w 606580"/>
                <a:gd name="connsiteY26" fmla="*/ 511038 h 548858"/>
                <a:gd name="connsiteX27" fmla="*/ 284302 w 606580"/>
                <a:gd name="connsiteY27" fmla="*/ 511038 h 548858"/>
                <a:gd name="connsiteX28" fmla="*/ 284302 w 606580"/>
                <a:gd name="connsiteY28" fmla="*/ 443184 h 548858"/>
                <a:gd name="connsiteX29" fmla="*/ 18941 w 606580"/>
                <a:gd name="connsiteY29" fmla="*/ 443184 h 548858"/>
                <a:gd name="connsiteX30" fmla="*/ 0 w 606580"/>
                <a:gd name="connsiteY30" fmla="*/ 424274 h 548858"/>
                <a:gd name="connsiteX31" fmla="*/ 0 w 606580"/>
                <a:gd name="connsiteY31" fmla="*/ 18910 h 548858"/>
                <a:gd name="connsiteX32" fmla="*/ 18941 w 606580"/>
                <a:gd name="connsiteY32" fmla="*/ 0 h 5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6580" h="548858">
                  <a:moveTo>
                    <a:pt x="407586" y="252695"/>
                  </a:moveTo>
                  <a:lnTo>
                    <a:pt x="502285" y="252695"/>
                  </a:lnTo>
                  <a:lnTo>
                    <a:pt x="502285" y="346759"/>
                  </a:lnTo>
                  <a:lnTo>
                    <a:pt x="407586" y="346759"/>
                  </a:lnTo>
                  <a:close/>
                  <a:moveTo>
                    <a:pt x="104296" y="205698"/>
                  </a:moveTo>
                  <a:lnTo>
                    <a:pt x="199065" y="205698"/>
                  </a:lnTo>
                  <a:lnTo>
                    <a:pt x="199065" y="346758"/>
                  </a:lnTo>
                  <a:lnTo>
                    <a:pt x="104296" y="346758"/>
                  </a:lnTo>
                  <a:close/>
                  <a:moveTo>
                    <a:pt x="255870" y="96040"/>
                  </a:moveTo>
                  <a:lnTo>
                    <a:pt x="350710" y="96040"/>
                  </a:lnTo>
                  <a:lnTo>
                    <a:pt x="350710" y="346759"/>
                  </a:lnTo>
                  <a:lnTo>
                    <a:pt x="255870" y="346759"/>
                  </a:lnTo>
                  <a:close/>
                  <a:moveTo>
                    <a:pt x="37882" y="37913"/>
                  </a:moveTo>
                  <a:lnTo>
                    <a:pt x="37882" y="405363"/>
                  </a:lnTo>
                  <a:lnTo>
                    <a:pt x="568698" y="405363"/>
                  </a:lnTo>
                  <a:lnTo>
                    <a:pt x="568698" y="37913"/>
                  </a:lnTo>
                  <a:close/>
                  <a:moveTo>
                    <a:pt x="18941" y="0"/>
                  </a:moveTo>
                  <a:lnTo>
                    <a:pt x="587639" y="0"/>
                  </a:lnTo>
                  <a:cubicBezTo>
                    <a:pt x="598038" y="0"/>
                    <a:pt x="606580" y="8528"/>
                    <a:pt x="606580" y="18910"/>
                  </a:cubicBezTo>
                  <a:lnTo>
                    <a:pt x="606580" y="424274"/>
                  </a:lnTo>
                  <a:cubicBezTo>
                    <a:pt x="606580" y="434656"/>
                    <a:pt x="598038" y="443184"/>
                    <a:pt x="587639" y="443184"/>
                  </a:cubicBezTo>
                  <a:lnTo>
                    <a:pt x="322278" y="443184"/>
                  </a:lnTo>
                  <a:lnTo>
                    <a:pt x="322278" y="511038"/>
                  </a:lnTo>
                  <a:lnTo>
                    <a:pt x="450223" y="511038"/>
                  </a:lnTo>
                  <a:lnTo>
                    <a:pt x="450223" y="548858"/>
                  </a:lnTo>
                  <a:lnTo>
                    <a:pt x="156357" y="548858"/>
                  </a:lnTo>
                  <a:lnTo>
                    <a:pt x="156357" y="511038"/>
                  </a:lnTo>
                  <a:lnTo>
                    <a:pt x="284302" y="511038"/>
                  </a:lnTo>
                  <a:lnTo>
                    <a:pt x="284302" y="443184"/>
                  </a:lnTo>
                  <a:lnTo>
                    <a:pt x="18941" y="443184"/>
                  </a:lnTo>
                  <a:cubicBezTo>
                    <a:pt x="8542" y="443184"/>
                    <a:pt x="0" y="434656"/>
                    <a:pt x="0" y="424274"/>
                  </a:cubicBezTo>
                  <a:lnTo>
                    <a:pt x="0" y="18910"/>
                  </a:lnTo>
                  <a:cubicBezTo>
                    <a:pt x="0" y="8528"/>
                    <a:pt x="8542" y="0"/>
                    <a:pt x="18941"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defTabSz="977900">
                <a:lnSpc>
                  <a:spcPct val="90000"/>
                </a:lnSpc>
                <a:spcBef>
                  <a:spcPct val="0"/>
                </a:spcBef>
                <a:spcAft>
                  <a:spcPct val="35000"/>
                </a:spcAft>
              </a:pPr>
              <a:endParaRPr lang="en-US" sz="2200" kern="1200"/>
            </a:p>
          </p:txBody>
        </p:sp>
      </p:grpSp>
      <p:grpSp>
        <p:nvGrpSpPr>
          <p:cNvPr id="10" name="íşļidé"/>
          <p:cNvGrpSpPr/>
          <p:nvPr/>
        </p:nvGrpSpPr>
        <p:grpSpPr>
          <a:xfrm>
            <a:off x="3485573" y="2950570"/>
            <a:ext cx="853890" cy="853890"/>
            <a:chOff x="1919092" y="2397310"/>
            <a:chExt cx="853890" cy="853890"/>
          </a:xfrm>
        </p:grpSpPr>
        <p:sp>
          <p:nvSpPr>
            <p:cNvPr id="28" name="î$ḻíḋê"/>
            <p:cNvSpPr/>
            <p:nvPr/>
          </p:nvSpPr>
          <p:spPr>
            <a:xfrm>
              <a:off x="1919092" y="2397310"/>
              <a:ext cx="853890" cy="85389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p>
          </p:txBody>
        </p:sp>
        <p:sp>
          <p:nvSpPr>
            <p:cNvPr id="29" name="ïşḻîḓé"/>
            <p:cNvSpPr/>
            <p:nvPr/>
          </p:nvSpPr>
          <p:spPr bwMode="auto">
            <a:xfrm>
              <a:off x="2135410" y="2614826"/>
              <a:ext cx="421254" cy="418860"/>
            </a:xfrm>
            <a:custGeom>
              <a:avLst/>
              <a:gdLst>
                <a:gd name="T0" fmla="*/ 3682 w 4808"/>
                <a:gd name="T1" fmla="*/ 2763 h 4789"/>
                <a:gd name="T2" fmla="*/ 3420 w 4808"/>
                <a:gd name="T3" fmla="*/ 2703 h 4789"/>
                <a:gd name="T4" fmla="*/ 3026 w 4808"/>
                <a:gd name="T5" fmla="*/ 2392 h 4789"/>
                <a:gd name="T6" fmla="*/ 2818 w 4808"/>
                <a:gd name="T7" fmla="*/ 2517 h 4789"/>
                <a:gd name="T8" fmla="*/ 3219 w 4808"/>
                <a:gd name="T9" fmla="*/ 1876 h 4789"/>
                <a:gd name="T10" fmla="*/ 3609 w 4808"/>
                <a:gd name="T11" fmla="*/ 1953 h 4789"/>
                <a:gd name="T12" fmla="*/ 4553 w 4808"/>
                <a:gd name="T13" fmla="*/ 720 h 4789"/>
                <a:gd name="T14" fmla="*/ 4388 w 4808"/>
                <a:gd name="T15" fmla="*/ 680 h 4789"/>
                <a:gd name="T16" fmla="*/ 3872 w 4808"/>
                <a:gd name="T17" fmla="*/ 1161 h 4789"/>
                <a:gd name="T18" fmla="*/ 3859 w 4808"/>
                <a:gd name="T19" fmla="*/ 1160 h 4789"/>
                <a:gd name="T20" fmla="*/ 3491 w 4808"/>
                <a:gd name="T21" fmla="*/ 1099 h 4789"/>
                <a:gd name="T22" fmla="*/ 3432 w 4808"/>
                <a:gd name="T23" fmla="*/ 731 h 4789"/>
                <a:gd name="T24" fmla="*/ 3454 w 4808"/>
                <a:gd name="T25" fmla="*/ 658 h 4789"/>
                <a:gd name="T26" fmla="*/ 3938 w 4808"/>
                <a:gd name="T27" fmla="*/ 104 h 4789"/>
                <a:gd name="T28" fmla="*/ 3609 w 4808"/>
                <a:gd name="T29" fmla="*/ 0 h 4789"/>
                <a:gd name="T30" fmla="*/ 2710 w 4808"/>
                <a:gd name="T31" fmla="*/ 1369 h 4789"/>
                <a:gd name="T32" fmla="*/ 1300 w 4808"/>
                <a:gd name="T33" fmla="*/ 999 h 4789"/>
                <a:gd name="T34" fmla="*/ 1309 w 4808"/>
                <a:gd name="T35" fmla="*/ 892 h 4789"/>
                <a:gd name="T36" fmla="*/ 865 w 4808"/>
                <a:gd name="T37" fmla="*/ 294 h 4789"/>
                <a:gd name="T38" fmla="*/ 665 w 4808"/>
                <a:gd name="T39" fmla="*/ 298 h 4789"/>
                <a:gd name="T40" fmla="*/ 278 w 4808"/>
                <a:gd name="T41" fmla="*/ 787 h 4789"/>
                <a:gd name="T42" fmla="*/ 630 w 4808"/>
                <a:gd name="T43" fmla="*/ 1163 h 4789"/>
                <a:gd name="T44" fmla="*/ 926 w 4808"/>
                <a:gd name="T45" fmla="*/ 1291 h 4789"/>
                <a:gd name="T46" fmla="*/ 1018 w 4808"/>
                <a:gd name="T47" fmla="*/ 1282 h 4789"/>
                <a:gd name="T48" fmla="*/ 1485 w 4808"/>
                <a:gd name="T49" fmla="*/ 2594 h 4789"/>
                <a:gd name="T50" fmla="*/ 1037 w 4808"/>
                <a:gd name="T51" fmla="*/ 2572 h 4789"/>
                <a:gd name="T52" fmla="*/ 92 w 4808"/>
                <a:gd name="T53" fmla="*/ 3809 h 4789"/>
                <a:gd name="T54" fmla="*/ 186 w 4808"/>
                <a:gd name="T55" fmla="*/ 3882 h 4789"/>
                <a:gd name="T56" fmla="*/ 727 w 4808"/>
                <a:gd name="T57" fmla="*/ 3384 h 4789"/>
                <a:gd name="T58" fmla="*/ 789 w 4808"/>
                <a:gd name="T59" fmla="*/ 3371 h 4789"/>
                <a:gd name="T60" fmla="*/ 796 w 4808"/>
                <a:gd name="T61" fmla="*/ 3372 h 4789"/>
                <a:gd name="T62" fmla="*/ 1218 w 4808"/>
                <a:gd name="T63" fmla="*/ 3798 h 4789"/>
                <a:gd name="T64" fmla="*/ 1192 w 4808"/>
                <a:gd name="T65" fmla="*/ 3873 h 4789"/>
                <a:gd name="T66" fmla="*/ 707 w 4808"/>
                <a:gd name="T67" fmla="*/ 4427 h 4789"/>
                <a:gd name="T68" fmla="*/ 1037 w 4808"/>
                <a:gd name="T69" fmla="*/ 4531 h 4789"/>
                <a:gd name="T70" fmla="*/ 2016 w 4808"/>
                <a:gd name="T71" fmla="*/ 3551 h 4789"/>
                <a:gd name="T72" fmla="*/ 1994 w 4808"/>
                <a:gd name="T73" fmla="*/ 3103 h 4789"/>
                <a:gd name="T74" fmla="*/ 2535 w 4808"/>
                <a:gd name="T75" fmla="*/ 2799 h 4789"/>
                <a:gd name="T76" fmla="*/ 2410 w 4808"/>
                <a:gd name="T77" fmla="*/ 3007 h 4789"/>
                <a:gd name="T78" fmla="*/ 2721 w 4808"/>
                <a:gd name="T79" fmla="*/ 3401 h 4789"/>
                <a:gd name="T80" fmla="*/ 2781 w 4808"/>
                <a:gd name="T81" fmla="*/ 3663 h 4789"/>
                <a:gd name="T82" fmla="*/ 4013 w 4808"/>
                <a:gd name="T83" fmla="*/ 4789 h 4789"/>
                <a:gd name="T84" fmla="*/ 4734 w 4808"/>
                <a:gd name="T85" fmla="*/ 4173 h 4789"/>
                <a:gd name="T86" fmla="*/ 4734 w 4808"/>
                <a:gd name="T87" fmla="*/ 3815 h 4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08" h="4789">
                  <a:moveTo>
                    <a:pt x="4734" y="3815"/>
                  </a:moveTo>
                  <a:lnTo>
                    <a:pt x="3682" y="2763"/>
                  </a:lnTo>
                  <a:cubicBezTo>
                    <a:pt x="3634" y="2715"/>
                    <a:pt x="3570" y="2689"/>
                    <a:pt x="3502" y="2689"/>
                  </a:cubicBezTo>
                  <a:cubicBezTo>
                    <a:pt x="3474" y="2689"/>
                    <a:pt x="3446" y="2694"/>
                    <a:pt x="3420" y="2703"/>
                  </a:cubicBezTo>
                  <a:lnTo>
                    <a:pt x="3167" y="2450"/>
                  </a:lnTo>
                  <a:cubicBezTo>
                    <a:pt x="3130" y="2413"/>
                    <a:pt x="3079" y="2392"/>
                    <a:pt x="3026" y="2392"/>
                  </a:cubicBezTo>
                  <a:cubicBezTo>
                    <a:pt x="2972" y="2392"/>
                    <a:pt x="2922" y="2413"/>
                    <a:pt x="2884" y="2450"/>
                  </a:cubicBezTo>
                  <a:lnTo>
                    <a:pt x="2818" y="2517"/>
                  </a:lnTo>
                  <a:lnTo>
                    <a:pt x="2699" y="2398"/>
                  </a:lnTo>
                  <a:lnTo>
                    <a:pt x="3219" y="1876"/>
                  </a:lnTo>
                  <a:cubicBezTo>
                    <a:pt x="3340" y="1928"/>
                    <a:pt x="3472" y="1953"/>
                    <a:pt x="3609" y="1953"/>
                  </a:cubicBezTo>
                  <a:lnTo>
                    <a:pt x="3609" y="1953"/>
                  </a:lnTo>
                  <a:cubicBezTo>
                    <a:pt x="3870" y="1953"/>
                    <a:pt x="4116" y="1854"/>
                    <a:pt x="4301" y="1669"/>
                  </a:cubicBezTo>
                  <a:cubicBezTo>
                    <a:pt x="4549" y="1421"/>
                    <a:pt x="4646" y="1059"/>
                    <a:pt x="4553" y="720"/>
                  </a:cubicBezTo>
                  <a:cubicBezTo>
                    <a:pt x="4542" y="678"/>
                    <a:pt x="4502" y="648"/>
                    <a:pt x="4459" y="648"/>
                  </a:cubicBezTo>
                  <a:cubicBezTo>
                    <a:pt x="4441" y="648"/>
                    <a:pt x="4413" y="654"/>
                    <a:pt x="4388" y="680"/>
                  </a:cubicBezTo>
                  <a:cubicBezTo>
                    <a:pt x="4384" y="683"/>
                    <a:pt x="4034" y="1030"/>
                    <a:pt x="3918" y="1146"/>
                  </a:cubicBezTo>
                  <a:cubicBezTo>
                    <a:pt x="3906" y="1159"/>
                    <a:pt x="3885" y="1161"/>
                    <a:pt x="3872" y="1161"/>
                  </a:cubicBezTo>
                  <a:cubicBezTo>
                    <a:pt x="3864" y="1161"/>
                    <a:pt x="3859" y="1160"/>
                    <a:pt x="3859" y="1160"/>
                  </a:cubicBezTo>
                  <a:lnTo>
                    <a:pt x="3859" y="1160"/>
                  </a:lnTo>
                  <a:lnTo>
                    <a:pt x="3851" y="1159"/>
                  </a:lnTo>
                  <a:cubicBezTo>
                    <a:pt x="3707" y="1146"/>
                    <a:pt x="3535" y="1119"/>
                    <a:pt x="3491" y="1099"/>
                  </a:cubicBezTo>
                  <a:cubicBezTo>
                    <a:pt x="3470" y="1055"/>
                    <a:pt x="3445" y="879"/>
                    <a:pt x="3432" y="733"/>
                  </a:cubicBezTo>
                  <a:lnTo>
                    <a:pt x="3432" y="731"/>
                  </a:lnTo>
                  <a:lnTo>
                    <a:pt x="3429" y="727"/>
                  </a:lnTo>
                  <a:cubicBezTo>
                    <a:pt x="3428" y="720"/>
                    <a:pt x="3425" y="687"/>
                    <a:pt x="3454" y="658"/>
                  </a:cubicBezTo>
                  <a:cubicBezTo>
                    <a:pt x="3574" y="538"/>
                    <a:pt x="3905" y="204"/>
                    <a:pt x="3908" y="201"/>
                  </a:cubicBezTo>
                  <a:cubicBezTo>
                    <a:pt x="3936" y="173"/>
                    <a:pt x="3947" y="138"/>
                    <a:pt x="3938" y="104"/>
                  </a:cubicBezTo>
                  <a:cubicBezTo>
                    <a:pt x="3927" y="64"/>
                    <a:pt x="3893" y="42"/>
                    <a:pt x="3865" y="34"/>
                  </a:cubicBezTo>
                  <a:cubicBezTo>
                    <a:pt x="3782" y="11"/>
                    <a:pt x="3695" y="0"/>
                    <a:pt x="3609" y="0"/>
                  </a:cubicBezTo>
                  <a:cubicBezTo>
                    <a:pt x="3347" y="0"/>
                    <a:pt x="3101" y="102"/>
                    <a:pt x="2916" y="287"/>
                  </a:cubicBezTo>
                  <a:cubicBezTo>
                    <a:pt x="2624" y="579"/>
                    <a:pt x="2555" y="1011"/>
                    <a:pt x="2710" y="1369"/>
                  </a:cubicBezTo>
                  <a:lnTo>
                    <a:pt x="2190" y="1889"/>
                  </a:lnTo>
                  <a:lnTo>
                    <a:pt x="1300" y="999"/>
                  </a:lnTo>
                  <a:cubicBezTo>
                    <a:pt x="1300" y="998"/>
                    <a:pt x="1299" y="998"/>
                    <a:pt x="1299" y="997"/>
                  </a:cubicBezTo>
                  <a:cubicBezTo>
                    <a:pt x="1307" y="963"/>
                    <a:pt x="1311" y="928"/>
                    <a:pt x="1309" y="892"/>
                  </a:cubicBezTo>
                  <a:cubicBezTo>
                    <a:pt x="1305" y="788"/>
                    <a:pt x="1260" y="689"/>
                    <a:pt x="1182" y="611"/>
                  </a:cubicBezTo>
                  <a:lnTo>
                    <a:pt x="865" y="294"/>
                  </a:lnTo>
                  <a:cubicBezTo>
                    <a:pt x="858" y="288"/>
                    <a:pt x="821" y="253"/>
                    <a:pt x="766" y="253"/>
                  </a:cubicBezTo>
                  <a:cubicBezTo>
                    <a:pt x="740" y="253"/>
                    <a:pt x="702" y="261"/>
                    <a:pt x="665" y="298"/>
                  </a:cubicBezTo>
                  <a:lnTo>
                    <a:pt x="318" y="645"/>
                  </a:lnTo>
                  <a:cubicBezTo>
                    <a:pt x="277" y="685"/>
                    <a:pt x="263" y="737"/>
                    <a:pt x="278" y="787"/>
                  </a:cubicBezTo>
                  <a:cubicBezTo>
                    <a:pt x="288" y="820"/>
                    <a:pt x="308" y="842"/>
                    <a:pt x="314" y="848"/>
                  </a:cubicBezTo>
                  <a:lnTo>
                    <a:pt x="630" y="1163"/>
                  </a:lnTo>
                  <a:cubicBezTo>
                    <a:pt x="712" y="1246"/>
                    <a:pt x="817" y="1291"/>
                    <a:pt x="926" y="1291"/>
                  </a:cubicBezTo>
                  <a:lnTo>
                    <a:pt x="926" y="1291"/>
                  </a:lnTo>
                  <a:cubicBezTo>
                    <a:pt x="957" y="1291"/>
                    <a:pt x="987" y="1287"/>
                    <a:pt x="1016" y="1280"/>
                  </a:cubicBezTo>
                  <a:cubicBezTo>
                    <a:pt x="1017" y="1281"/>
                    <a:pt x="1017" y="1281"/>
                    <a:pt x="1018" y="1282"/>
                  </a:cubicBezTo>
                  <a:lnTo>
                    <a:pt x="1907" y="2171"/>
                  </a:lnTo>
                  <a:lnTo>
                    <a:pt x="1485" y="2594"/>
                  </a:lnTo>
                  <a:cubicBezTo>
                    <a:pt x="1466" y="2613"/>
                    <a:pt x="1449" y="2634"/>
                    <a:pt x="1435" y="2656"/>
                  </a:cubicBezTo>
                  <a:cubicBezTo>
                    <a:pt x="1311" y="2601"/>
                    <a:pt x="1176" y="2572"/>
                    <a:pt x="1037" y="2572"/>
                  </a:cubicBezTo>
                  <a:cubicBezTo>
                    <a:pt x="775" y="2572"/>
                    <a:pt x="529" y="2674"/>
                    <a:pt x="344" y="2859"/>
                  </a:cubicBezTo>
                  <a:cubicBezTo>
                    <a:pt x="96" y="3106"/>
                    <a:pt x="0" y="3471"/>
                    <a:pt x="92" y="3809"/>
                  </a:cubicBezTo>
                  <a:cubicBezTo>
                    <a:pt x="103" y="3852"/>
                    <a:pt x="143" y="3882"/>
                    <a:pt x="186" y="3882"/>
                  </a:cubicBezTo>
                  <a:lnTo>
                    <a:pt x="186" y="3882"/>
                  </a:lnTo>
                  <a:cubicBezTo>
                    <a:pt x="204" y="3882"/>
                    <a:pt x="232" y="3877"/>
                    <a:pt x="258" y="3851"/>
                  </a:cubicBezTo>
                  <a:cubicBezTo>
                    <a:pt x="261" y="3847"/>
                    <a:pt x="611" y="3500"/>
                    <a:pt x="727" y="3384"/>
                  </a:cubicBezTo>
                  <a:cubicBezTo>
                    <a:pt x="740" y="3372"/>
                    <a:pt x="762" y="3370"/>
                    <a:pt x="774" y="3370"/>
                  </a:cubicBezTo>
                  <a:cubicBezTo>
                    <a:pt x="783" y="3370"/>
                    <a:pt x="789" y="3371"/>
                    <a:pt x="789" y="3371"/>
                  </a:cubicBezTo>
                  <a:lnTo>
                    <a:pt x="789" y="3371"/>
                  </a:lnTo>
                  <a:lnTo>
                    <a:pt x="796" y="3372"/>
                  </a:lnTo>
                  <a:cubicBezTo>
                    <a:pt x="940" y="3385"/>
                    <a:pt x="1113" y="3411"/>
                    <a:pt x="1157" y="3431"/>
                  </a:cubicBezTo>
                  <a:cubicBezTo>
                    <a:pt x="1178" y="3475"/>
                    <a:pt x="1205" y="3652"/>
                    <a:pt x="1218" y="3798"/>
                  </a:cubicBezTo>
                  <a:lnTo>
                    <a:pt x="1219" y="3805"/>
                  </a:lnTo>
                  <a:cubicBezTo>
                    <a:pt x="1219" y="3805"/>
                    <a:pt x="1223" y="3842"/>
                    <a:pt x="1192" y="3873"/>
                  </a:cubicBezTo>
                  <a:cubicBezTo>
                    <a:pt x="1072" y="3993"/>
                    <a:pt x="741" y="4327"/>
                    <a:pt x="738" y="4330"/>
                  </a:cubicBezTo>
                  <a:cubicBezTo>
                    <a:pt x="710" y="4358"/>
                    <a:pt x="699" y="4393"/>
                    <a:pt x="707" y="4427"/>
                  </a:cubicBezTo>
                  <a:cubicBezTo>
                    <a:pt x="718" y="4467"/>
                    <a:pt x="752" y="4489"/>
                    <a:pt x="780" y="4497"/>
                  </a:cubicBezTo>
                  <a:cubicBezTo>
                    <a:pt x="864" y="4519"/>
                    <a:pt x="950" y="4531"/>
                    <a:pt x="1037" y="4531"/>
                  </a:cubicBezTo>
                  <a:cubicBezTo>
                    <a:pt x="1298" y="4531"/>
                    <a:pt x="1544" y="4429"/>
                    <a:pt x="1729" y="4244"/>
                  </a:cubicBezTo>
                  <a:cubicBezTo>
                    <a:pt x="1914" y="4059"/>
                    <a:pt x="2016" y="3813"/>
                    <a:pt x="2016" y="3551"/>
                  </a:cubicBezTo>
                  <a:cubicBezTo>
                    <a:pt x="2016" y="3412"/>
                    <a:pt x="1987" y="3277"/>
                    <a:pt x="1932" y="3153"/>
                  </a:cubicBezTo>
                  <a:cubicBezTo>
                    <a:pt x="1954" y="3139"/>
                    <a:pt x="1975" y="3122"/>
                    <a:pt x="1994" y="3103"/>
                  </a:cubicBezTo>
                  <a:lnTo>
                    <a:pt x="2417" y="2681"/>
                  </a:lnTo>
                  <a:lnTo>
                    <a:pt x="2535" y="2799"/>
                  </a:lnTo>
                  <a:lnTo>
                    <a:pt x="2469" y="2866"/>
                  </a:lnTo>
                  <a:cubicBezTo>
                    <a:pt x="2431" y="2904"/>
                    <a:pt x="2410" y="2954"/>
                    <a:pt x="2410" y="3007"/>
                  </a:cubicBezTo>
                  <a:cubicBezTo>
                    <a:pt x="2410" y="3061"/>
                    <a:pt x="2431" y="3111"/>
                    <a:pt x="2469" y="3149"/>
                  </a:cubicBezTo>
                  <a:lnTo>
                    <a:pt x="2721" y="3401"/>
                  </a:lnTo>
                  <a:cubicBezTo>
                    <a:pt x="2712" y="3427"/>
                    <a:pt x="2707" y="3455"/>
                    <a:pt x="2707" y="3484"/>
                  </a:cubicBezTo>
                  <a:cubicBezTo>
                    <a:pt x="2707" y="3552"/>
                    <a:pt x="2734" y="3615"/>
                    <a:pt x="2781" y="3663"/>
                  </a:cubicBezTo>
                  <a:lnTo>
                    <a:pt x="3834" y="4715"/>
                  </a:lnTo>
                  <a:cubicBezTo>
                    <a:pt x="3881" y="4763"/>
                    <a:pt x="3945" y="4789"/>
                    <a:pt x="4013" y="4789"/>
                  </a:cubicBezTo>
                  <a:cubicBezTo>
                    <a:pt x="4081" y="4789"/>
                    <a:pt x="4144" y="4763"/>
                    <a:pt x="4192" y="4715"/>
                  </a:cubicBezTo>
                  <a:lnTo>
                    <a:pt x="4734" y="4173"/>
                  </a:lnTo>
                  <a:cubicBezTo>
                    <a:pt x="4782" y="4126"/>
                    <a:pt x="4808" y="4062"/>
                    <a:pt x="4808" y="3994"/>
                  </a:cubicBezTo>
                  <a:cubicBezTo>
                    <a:pt x="4808" y="3926"/>
                    <a:pt x="4782" y="3863"/>
                    <a:pt x="4734" y="3815"/>
                  </a:cubicBezTo>
                  <a:close/>
                </a:path>
              </a:pathLst>
            </a:custGeom>
            <a:solidFill>
              <a:schemeClr val="bg1"/>
            </a:solidFill>
            <a:ln>
              <a:noFill/>
            </a:ln>
          </p:spPr>
          <p:txBody>
            <a:bodyPr wrap="square" lIns="91440" tIns="45720" rIns="91440" bIns="45720">
              <a:normAutofit/>
            </a:bodyPr>
            <a:lstStyle/>
            <a:p>
              <a:endParaRPr lang="zh-CN" altLang="en-US" dirty="0"/>
            </a:p>
          </p:txBody>
        </p:sp>
      </p:grpSp>
      <p:sp>
        <p:nvSpPr>
          <p:cNvPr id="26" name="íSļîḋé"/>
          <p:cNvSpPr txBox="1"/>
          <p:nvPr/>
        </p:nvSpPr>
        <p:spPr bwMode="auto">
          <a:xfrm>
            <a:off x="1639570" y="1284605"/>
            <a:ext cx="2910205" cy="4419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914400">
              <a:lnSpc>
                <a:spcPct val="110000"/>
              </a:lnSpc>
              <a:spcBef>
                <a:spcPct val="0"/>
              </a:spcBef>
            </a:pPr>
            <a:r>
              <a:rPr lang="zh-CN" altLang="en-US" sz="14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rPr>
              <a:t>国家级大学生校外实践教育基地</a:t>
            </a:r>
            <a:endParaRPr lang="zh-CN" altLang="en-US" sz="14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27" name="iṡļíḋé"/>
          <p:cNvSpPr/>
          <p:nvPr/>
        </p:nvSpPr>
        <p:spPr bwMode="auto">
          <a:xfrm>
            <a:off x="1639369" y="1726612"/>
            <a:ext cx="2575277"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171450" algn="l" defTabSz="914400">
              <a:lnSpc>
                <a:spcPct val="130000"/>
              </a:lnSpc>
              <a:buFont typeface="Arial" panose="020B0604020202090204" pitchFamily="34" charset="0"/>
              <a:buChar char="•"/>
            </a:pPr>
            <a:r>
              <a:rPr lang="zh-CN" altLang="en-US" sz="1000" dirty="0">
                <a:solidFill>
                  <a:schemeClr val="bg1">
                    <a:lumMod val="50000"/>
                  </a:schemeClr>
                </a:solidFill>
                <a:latin typeface="微软雅黑" panose="020B0503020204020204" charset="-122"/>
                <a:ea typeface="微软雅黑" panose="020B0503020204020204" charset="-122"/>
                <a:cs typeface="微软雅黑" panose="020B0503020204020204" charset="-122"/>
              </a:rPr>
              <a:t>北京科技大学</a:t>
            </a:r>
            <a:r>
              <a:rPr lang="en-US" altLang="zh-CN" sz="1000" dirty="0">
                <a:solidFill>
                  <a:schemeClr val="bg1">
                    <a:lumMod val="50000"/>
                  </a:schemeClr>
                </a:solidFill>
                <a:latin typeface="微软雅黑" panose="020B0503020204020204" charset="-122"/>
                <a:ea typeface="微软雅黑" panose="020B0503020204020204" charset="-122"/>
                <a:cs typeface="微软雅黑" panose="020B0503020204020204" charset="-122"/>
              </a:rPr>
              <a:t>—</a:t>
            </a:r>
            <a:r>
              <a:rPr lang="zh-CN" altLang="en-US" sz="1000" dirty="0">
                <a:solidFill>
                  <a:schemeClr val="bg1">
                    <a:lumMod val="50000"/>
                  </a:schemeClr>
                </a:solidFill>
                <a:latin typeface="微软雅黑" panose="020B0503020204020204" charset="-122"/>
                <a:ea typeface="微软雅黑" panose="020B0503020204020204" charset="-122"/>
                <a:cs typeface="微软雅黑" panose="020B0503020204020204" charset="-122"/>
              </a:rPr>
              <a:t>中冶京诚工程技术有限公司共建国家级大学生实践教育基地</a:t>
            </a:r>
            <a:endParaRPr lang="zh-CN" altLang="en-US" sz="1000"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24" name="î$liḑé"/>
          <p:cNvSpPr txBox="1"/>
          <p:nvPr/>
        </p:nvSpPr>
        <p:spPr bwMode="auto">
          <a:xfrm>
            <a:off x="660400" y="2873375"/>
            <a:ext cx="2910205" cy="4419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914400">
              <a:lnSpc>
                <a:spcPct val="110000"/>
              </a:lnSpc>
              <a:spcBef>
                <a:spcPct val="0"/>
              </a:spcBef>
            </a:pPr>
            <a:r>
              <a:rPr lang="zh-CN" altLang="en-US" sz="16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rPr>
              <a:t>国家级工程教育实践教育中心</a:t>
            </a:r>
            <a:endParaRPr lang="zh-CN" altLang="en-US" sz="16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25" name="íš1îḓé"/>
          <p:cNvSpPr/>
          <p:nvPr/>
        </p:nvSpPr>
        <p:spPr bwMode="auto">
          <a:xfrm>
            <a:off x="660400" y="3315021"/>
            <a:ext cx="2575277"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171450" algn="l" defTabSz="914400">
              <a:lnSpc>
                <a:spcPct val="130000"/>
              </a:lnSpc>
              <a:buFont typeface="Arial" panose="020B0604020202090204" pitchFamily="34" charset="0"/>
              <a:buChar char="•"/>
            </a:pPr>
            <a:r>
              <a:rPr lang="zh-CN" altLang="en-US" sz="1000" dirty="0">
                <a:solidFill>
                  <a:schemeClr val="bg1">
                    <a:lumMod val="50000"/>
                  </a:schemeClr>
                </a:solidFill>
                <a:latin typeface="微软雅黑" panose="020B0503020204020204" charset="-122"/>
                <a:ea typeface="微软雅黑" panose="020B0503020204020204" charset="-122"/>
                <a:cs typeface="微软雅黑" panose="020B0503020204020204" charset="-122"/>
              </a:rPr>
              <a:t>北京科技大学</a:t>
            </a:r>
            <a:r>
              <a:rPr lang="en-US" altLang="zh-CN" sz="1000" dirty="0">
                <a:solidFill>
                  <a:schemeClr val="bg1">
                    <a:lumMod val="50000"/>
                  </a:schemeClr>
                </a:solidFill>
                <a:latin typeface="微软雅黑" panose="020B0503020204020204" charset="-122"/>
                <a:ea typeface="微软雅黑" panose="020B0503020204020204" charset="-122"/>
                <a:cs typeface="微软雅黑" panose="020B0503020204020204" charset="-122"/>
              </a:rPr>
              <a:t>—</a:t>
            </a:r>
            <a:r>
              <a:rPr lang="zh-CN" altLang="en-US" sz="1000" dirty="0">
                <a:solidFill>
                  <a:schemeClr val="bg1">
                    <a:lumMod val="50000"/>
                  </a:schemeClr>
                </a:solidFill>
                <a:latin typeface="微软雅黑" panose="020B0503020204020204" charset="-122"/>
                <a:ea typeface="微软雅黑" panose="020B0503020204020204" charset="-122"/>
                <a:cs typeface="微软雅黑" panose="020B0503020204020204" charset="-122"/>
              </a:rPr>
              <a:t>太原钢铁集团共建国家级工程实践教育中心 </a:t>
            </a:r>
            <a:endParaRPr lang="zh-CN" altLang="en-US" sz="1000"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22" name="íṡlïḑé"/>
          <p:cNvSpPr txBox="1"/>
          <p:nvPr/>
        </p:nvSpPr>
        <p:spPr bwMode="auto">
          <a:xfrm>
            <a:off x="7977505" y="1284605"/>
            <a:ext cx="2910205" cy="4419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914400">
              <a:lnSpc>
                <a:spcPct val="110000"/>
              </a:lnSpc>
              <a:spcBef>
                <a:spcPct val="0"/>
              </a:spcBef>
            </a:pPr>
            <a:r>
              <a:rPr lang="zh-CN" altLang="en-US" sz="16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rPr>
              <a:t>国家级特色专业建设点</a:t>
            </a:r>
            <a:endParaRPr lang="zh-CN" altLang="en-US" sz="16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23" name="ïs1íḋê"/>
          <p:cNvSpPr/>
          <p:nvPr/>
        </p:nvSpPr>
        <p:spPr bwMode="auto">
          <a:xfrm>
            <a:off x="7977354" y="1726612"/>
            <a:ext cx="2575277"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171450" algn="l" defTabSz="914400">
              <a:lnSpc>
                <a:spcPct val="150000"/>
              </a:lnSpc>
              <a:buFont typeface="Arial" panose="020B0604020202090204" pitchFamily="34" charset="0"/>
              <a:buChar char="•"/>
            </a:pPr>
            <a:r>
              <a:rPr lang="zh-CN" altLang="en-US" sz="1000" dirty="0">
                <a:solidFill>
                  <a:schemeClr val="bg1">
                    <a:lumMod val="50000"/>
                  </a:schemeClr>
                </a:solidFill>
                <a:latin typeface="微软雅黑" panose="020B0503020204020204" charset="-122"/>
                <a:ea typeface="微软雅黑" panose="020B0503020204020204" charset="-122"/>
              </a:rPr>
              <a:t>安全工程、冶金工程、材料科学与工程、计算机科学与技术、矿物资源工程、机械工程及自动化、自动化、热能与动力工程、环境工程、物联网工程</a:t>
            </a:r>
            <a:endParaRPr lang="zh-CN" altLang="en-US" sz="1000" dirty="0">
              <a:solidFill>
                <a:schemeClr val="bg1">
                  <a:lumMod val="50000"/>
                </a:schemeClr>
              </a:solidFill>
              <a:latin typeface="微软雅黑" panose="020B0503020204020204" charset="-122"/>
              <a:ea typeface="微软雅黑" panose="020B0503020204020204" charset="-122"/>
            </a:endParaRPr>
          </a:p>
        </p:txBody>
      </p:sp>
      <p:sp>
        <p:nvSpPr>
          <p:cNvPr id="20" name="işlide"/>
          <p:cNvSpPr txBox="1"/>
          <p:nvPr/>
        </p:nvSpPr>
        <p:spPr bwMode="auto">
          <a:xfrm>
            <a:off x="8943340" y="2873375"/>
            <a:ext cx="2910205" cy="4419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914400">
              <a:lnSpc>
                <a:spcPct val="110000"/>
              </a:lnSpc>
              <a:spcBef>
                <a:spcPct val="0"/>
              </a:spcBef>
            </a:pPr>
            <a:r>
              <a:rPr lang="zh-CN" altLang="en-US" sz="16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rPr>
              <a:t>教育部卓越工程师计划专业</a:t>
            </a:r>
            <a:endParaRPr lang="zh-CN" altLang="en-US" sz="16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21" name="i$1íḓê"/>
          <p:cNvSpPr/>
          <p:nvPr/>
        </p:nvSpPr>
        <p:spPr bwMode="auto">
          <a:xfrm>
            <a:off x="8943623" y="3315021"/>
            <a:ext cx="2575277" cy="86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171450" algn="l" defTabSz="914400">
              <a:lnSpc>
                <a:spcPct val="170000"/>
              </a:lnSpc>
              <a:buFont typeface="Arial" panose="020B0604020202090204" pitchFamily="34" charset="0"/>
              <a:buChar char="•"/>
            </a:pPr>
            <a:r>
              <a:rPr lang="zh-CN" altLang="en-US" sz="1000" dirty="0">
                <a:solidFill>
                  <a:schemeClr val="bg1">
                    <a:lumMod val="50000"/>
                  </a:schemeClr>
                </a:solidFill>
                <a:latin typeface="微软雅黑" panose="020B0503020204020204" charset="-122"/>
                <a:ea typeface="微软雅黑" panose="020B0503020204020204" charset="-122"/>
              </a:rPr>
              <a:t>矿物资源工程（采矿工程方向）、冶金工程（钢铁冶金方向）、材料科学与工程（金属压力加工方向）、机械工程与自动化（冶金机械方向）、能源与动力工程、自动化</a:t>
            </a:r>
            <a:endParaRPr lang="zh-CN" altLang="en-US" sz="1000" dirty="0">
              <a:solidFill>
                <a:schemeClr val="bg1">
                  <a:lumMod val="50000"/>
                </a:schemeClr>
              </a:solidFill>
              <a:latin typeface="微软雅黑" panose="020B0503020204020204" charset="-122"/>
              <a:ea typeface="微软雅黑" panose="020B0503020204020204" charset="-122"/>
            </a:endParaRPr>
          </a:p>
        </p:txBody>
      </p:sp>
      <p:cxnSp>
        <p:nvCxnSpPr>
          <p:cNvPr id="15" name="直接连接符 14"/>
          <p:cNvCxnSpPr/>
          <p:nvPr/>
        </p:nvCxnSpPr>
        <p:spPr>
          <a:xfrm>
            <a:off x="660400" y="2733391"/>
            <a:ext cx="304149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325761" y="2733391"/>
            <a:ext cx="319313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iṥlïḑè"/>
          <p:cNvGrpSpPr/>
          <p:nvPr/>
        </p:nvGrpSpPr>
        <p:grpSpPr>
          <a:xfrm>
            <a:off x="666750" y="4803798"/>
            <a:ext cx="10858500" cy="1177915"/>
            <a:chOff x="660400" y="1130300"/>
            <a:chExt cx="10858500" cy="1177915"/>
          </a:xfrm>
        </p:grpSpPr>
        <p:sp>
          <p:nvSpPr>
            <p:cNvPr id="18" name="ïšľiḋê"/>
            <p:cNvSpPr txBox="1"/>
            <p:nvPr/>
          </p:nvSpPr>
          <p:spPr>
            <a:xfrm>
              <a:off x="660400" y="1130300"/>
              <a:ext cx="10858500" cy="581926"/>
            </a:xfrm>
            <a:prstGeom prst="rect">
              <a:avLst/>
            </a:prstGeom>
            <a:noFill/>
            <a:ln>
              <a:noFill/>
            </a:ln>
          </p:spPr>
          <p:txBody>
            <a:bodyPr wrap="square" lIns="91440" tIns="45720" rIns="91440" bIns="45720" anchor="ctr" anchorCtr="0">
              <a:normAutofit/>
            </a:bodyPr>
            <a:lstStyle/>
            <a:p>
              <a:pPr algn="ctr">
                <a:lnSpc>
                  <a:spcPct val="110000"/>
                </a:lnSpc>
                <a:spcBef>
                  <a:spcPct val="0"/>
                </a:spcBef>
                <a:buSzPct val="25000"/>
              </a:pPr>
              <a:r>
                <a:rPr lang="en-US" altLang="zh-CN" sz="2400" dirty="0">
                  <a:gradFill>
                    <a:gsLst>
                      <a:gs pos="0">
                        <a:srgbClr val="A22B17">
                          <a:lumMod val="90000"/>
                          <a:lumOff val="10000"/>
                        </a:srgbClr>
                      </a:gs>
                      <a:gs pos="100000">
                        <a:srgbClr val="A22B17">
                          <a:lumMod val="75000"/>
                          <a:lumOff val="25000"/>
                        </a:srgbClr>
                      </a:gs>
                    </a:gsLst>
                    <a:lin ang="0" scaled="1"/>
                  </a:gradFill>
                  <a:latin typeface="Impact" panose="020B0806030902050204" pitchFamily="34" charset="0"/>
                  <a:ea typeface="阿里巴巴普惠体 Heavy" panose="00020600040101010101" pitchFamily="18" charset="-122"/>
                </a:rPr>
                <a:t>University of Science and Technology Beijing</a:t>
              </a:r>
              <a:endParaRPr lang="en-US" altLang="zh-CN" sz="2400" dirty="0">
                <a:gradFill>
                  <a:gsLst>
                    <a:gs pos="0">
                      <a:srgbClr val="A22B17">
                        <a:lumMod val="90000"/>
                        <a:lumOff val="10000"/>
                      </a:srgbClr>
                    </a:gs>
                    <a:gs pos="100000">
                      <a:srgbClr val="A22B17">
                        <a:lumMod val="75000"/>
                        <a:lumOff val="25000"/>
                      </a:srgbClr>
                    </a:gs>
                  </a:gsLst>
                  <a:lin ang="0" scaled="1"/>
                </a:gradFill>
                <a:latin typeface="Impact" panose="020B0806030902050204" pitchFamily="34" charset="0"/>
                <a:ea typeface="阿里巴巴普惠体 Heavy" panose="00020600040101010101" pitchFamily="18" charset="-122"/>
              </a:endParaRPr>
            </a:p>
          </p:txBody>
        </p:sp>
        <p:sp>
          <p:nvSpPr>
            <p:cNvPr id="19" name="îṣliḋê"/>
            <p:cNvSpPr txBox="1"/>
            <p:nvPr/>
          </p:nvSpPr>
          <p:spPr>
            <a:xfrm>
              <a:off x="660401" y="1713732"/>
              <a:ext cx="10858495" cy="594483"/>
            </a:xfrm>
            <a:prstGeom prst="rect">
              <a:avLst/>
            </a:prstGeom>
            <a:noFill/>
            <a:ln>
              <a:noFill/>
            </a:ln>
          </p:spPr>
          <p:txBody>
            <a:bodyPr wrap="square" lIns="91440" tIns="45720" rIns="91440" bIns="45720" anchor="t" anchorCtr="0">
              <a:normAutofit/>
            </a:bodyPr>
            <a:lstStyle/>
            <a:p>
              <a:pPr algn="ctr">
                <a:lnSpc>
                  <a:spcPct val="150000"/>
                </a:lnSpc>
              </a:pPr>
              <a:r>
                <a:rPr lang="zh-CN" altLang="en-US" sz="900" dirty="0">
                  <a:solidFill>
                    <a:schemeClr val="bg1">
                      <a:lumMod val="50000"/>
                    </a:schemeClr>
                  </a:solidFill>
                  <a:latin typeface="阿里巴巴普惠体" panose="00020600040101010101" pitchFamily="18" charset="-122"/>
                  <a:ea typeface="阿里巴巴普惠体" panose="00020600040101010101" pitchFamily="18" charset="-122"/>
                </a:rPr>
                <a:t>北京科技大学于</a:t>
              </a:r>
              <a:r>
                <a:rPr lang="en-US" altLang="zh-CN" sz="900" dirty="0">
                  <a:solidFill>
                    <a:schemeClr val="bg1">
                      <a:lumMod val="50000"/>
                    </a:schemeClr>
                  </a:solidFill>
                  <a:latin typeface="阿里巴巴普惠体" panose="00020600040101010101" pitchFamily="18" charset="-122"/>
                  <a:ea typeface="阿里巴巴普惠体" panose="00020600040101010101" pitchFamily="18" charset="-122"/>
                </a:rPr>
                <a:t>1952</a:t>
              </a:r>
              <a:r>
                <a:rPr lang="zh-CN" altLang="en-US" sz="900" dirty="0">
                  <a:solidFill>
                    <a:schemeClr val="bg1">
                      <a:lumMod val="50000"/>
                    </a:schemeClr>
                  </a:solidFill>
                  <a:latin typeface="阿里巴巴普惠体" panose="00020600040101010101" pitchFamily="18" charset="-122"/>
                  <a:ea typeface="阿里巴巴普惠体" panose="00020600040101010101" pitchFamily="18" charset="-122"/>
                </a:rPr>
                <a:t>年由天津大学（原北洋大学）、清华大学等</a:t>
              </a:r>
              <a:r>
                <a:rPr lang="en-US" altLang="zh-CN" sz="900" dirty="0">
                  <a:solidFill>
                    <a:schemeClr val="bg1">
                      <a:lumMod val="50000"/>
                    </a:schemeClr>
                  </a:solidFill>
                  <a:latin typeface="阿里巴巴普惠体" panose="00020600040101010101" pitchFamily="18" charset="-122"/>
                  <a:ea typeface="阿里巴巴普惠体" panose="00020600040101010101" pitchFamily="18" charset="-122"/>
                </a:rPr>
                <a:t>6</a:t>
              </a:r>
              <a:r>
                <a:rPr lang="zh-CN" altLang="en-US" sz="900" dirty="0">
                  <a:solidFill>
                    <a:schemeClr val="bg1">
                      <a:lumMod val="50000"/>
                    </a:schemeClr>
                  </a:solidFill>
                  <a:latin typeface="阿里巴巴普惠体" panose="00020600040101010101" pitchFamily="18" charset="-122"/>
                  <a:ea typeface="阿里巴巴普惠体" panose="00020600040101010101" pitchFamily="18" charset="-122"/>
                </a:rPr>
                <a:t>所国内著名大学的矿冶系科组建而成，现已发展成为以工为主，工、理、管、文、经、法等多学科协调发展的教育部直属全国重点大学，是全国首批正式成立研究生院的高等学校之一。</a:t>
              </a:r>
              <a:endParaRPr lang="zh-CN" altLang="en-US" sz="900" dirty="0">
                <a:solidFill>
                  <a:schemeClr val="bg1">
                    <a:lumMod val="50000"/>
                  </a:schemeClr>
                </a:solidFill>
                <a:latin typeface="阿里巴巴普惠体" panose="00020600040101010101" pitchFamily="18" charset="-122"/>
                <a:ea typeface="阿里巴巴普惠体" panose="00020600040101010101" pitchFamily="18" charset="-122"/>
              </a:endParaRPr>
            </a:p>
          </p:txBody>
        </p:sp>
      </p:grpSp>
      <p:sp>
        <p:nvSpPr>
          <p:cNvPr id="3" name="文本框 2"/>
          <p:cNvSpPr txBox="1"/>
          <p:nvPr>
            <p:custDataLst>
              <p:tags r:id="rId1"/>
            </p:custDataLst>
          </p:nvPr>
        </p:nvSpPr>
        <p:spPr>
          <a:xfrm>
            <a:off x="1455420" y="123190"/>
            <a:ext cx="4133215" cy="706755"/>
          </a:xfrm>
          <a:prstGeom prst="rect">
            <a:avLst/>
          </a:prstGeom>
          <a:noFill/>
        </p:spPr>
        <p:txBody>
          <a:bodyPr wrap="square" rtlCol="0">
            <a:spAutoFit/>
          </a:bodyPr>
          <a:p>
            <a:pPr algn="l"/>
            <a:r>
              <a:rPr lang="zh-CN" altLang="en-US" sz="4000" b="1">
                <a:solidFill>
                  <a:schemeClr val="bg1"/>
                </a:solidFill>
                <a:latin typeface="思源黑体 CN Bold" panose="020B0800000000000000" charset="-122"/>
                <a:ea typeface="思源黑体 CN Bold" panose="020B0800000000000000" charset="-122"/>
              </a:rPr>
              <a:t>在此处添加标题</a:t>
            </a:r>
            <a:endParaRPr lang="zh-CN" altLang="en-US" sz="4000" b="1">
              <a:solidFill>
                <a:schemeClr val="bg1"/>
              </a:solidFill>
              <a:latin typeface="思源黑体 CN Bold" panose="020B0800000000000000" charset="-122"/>
              <a:ea typeface="思源黑体 CN Bold" panose="020B0800000000000000" charset="-122"/>
            </a:endParaRPr>
          </a:p>
        </p:txBody>
      </p:sp>
      <p:sp>
        <p:nvSpPr>
          <p:cNvPr id="5" name="文本框 4"/>
          <p:cNvSpPr txBox="1"/>
          <p:nvPr>
            <p:custDataLst>
              <p:tags r:id="rId2"/>
            </p:custDataLst>
          </p:nvPr>
        </p:nvSpPr>
        <p:spPr>
          <a:xfrm>
            <a:off x="370205" y="22860"/>
            <a:ext cx="984250" cy="891540"/>
          </a:xfrm>
          <a:prstGeom prst="rect">
            <a:avLst/>
          </a:prstGeom>
          <a:noFill/>
        </p:spPr>
        <p:txBody>
          <a:bodyPr wrap="square" rtlCol="0">
            <a:spAutoFit/>
          </a:bodyPr>
          <a:p>
            <a:pPr algn="ctr"/>
            <a:r>
              <a:rPr lang="en-US" sz="5200" b="1">
                <a:solidFill>
                  <a:schemeClr val="bg1"/>
                </a:solidFill>
                <a:latin typeface="思源黑体 CN Bold" panose="020B0800000000000000" charset="-122"/>
                <a:ea typeface="思源黑体 CN Bold" panose="020B0800000000000000" charset="-122"/>
              </a:rPr>
              <a:t>01</a:t>
            </a:r>
            <a:endParaRPr lang="en-US" sz="5200" b="1">
              <a:solidFill>
                <a:schemeClr val="bg1"/>
              </a:solidFill>
              <a:latin typeface="思源黑体 CN Bold" panose="020B0800000000000000" charset="-122"/>
              <a:ea typeface="思源黑体 CN Bold" panose="020B0800000000000000" charset="-122"/>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íṣľîḋê"/>
          <p:cNvSpPr/>
          <p:nvPr/>
        </p:nvSpPr>
        <p:spPr>
          <a:xfrm>
            <a:off x="1168368" y="1682091"/>
            <a:ext cx="3538454" cy="3493819"/>
          </a:xfrm>
          <a:prstGeom prst="roundRect">
            <a:avLst>
              <a:gd name="adj" fmla="val 2333"/>
            </a:avLst>
          </a:prstGeom>
          <a:blipFill dpi="0" rotWithShape="1">
            <a:blip r:embed="rId1"/>
            <a:srcRect/>
            <a:tile tx="0" ty="0" sx="100000" sy="100000" flip="none" algn="tl"/>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p>
        </p:txBody>
      </p:sp>
      <p:grpSp>
        <p:nvGrpSpPr>
          <p:cNvPr id="25" name="íŝḷîḋé"/>
          <p:cNvGrpSpPr/>
          <p:nvPr/>
        </p:nvGrpSpPr>
        <p:grpSpPr>
          <a:xfrm>
            <a:off x="6096000" y="1685625"/>
            <a:ext cx="444222" cy="444220"/>
            <a:chOff x="3866383" y="1968240"/>
            <a:chExt cx="444222" cy="444220"/>
          </a:xfrm>
        </p:grpSpPr>
        <p:sp>
          <p:nvSpPr>
            <p:cNvPr id="26" name="îṧliḑe"/>
            <p:cNvSpPr/>
            <p:nvPr/>
          </p:nvSpPr>
          <p:spPr>
            <a:xfrm>
              <a:off x="3866383" y="1968240"/>
              <a:ext cx="444222" cy="444220"/>
            </a:xfrm>
            <a:prstGeom prst="ellipse">
              <a:avLst/>
            </a:prstGeom>
            <a:gradFill flip="none" rotWithShape="1">
              <a:gsLst>
                <a:gs pos="0">
                  <a:srgbClr val="B61616">
                    <a:lumMod val="98000"/>
                    <a:lumOff val="2000"/>
                    <a:alpha val="98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9" name="î$lîdê"/>
            <p:cNvSpPr/>
            <p:nvPr/>
          </p:nvSpPr>
          <p:spPr bwMode="auto">
            <a:xfrm>
              <a:off x="3986216" y="2087569"/>
              <a:ext cx="204556" cy="205561"/>
            </a:xfrm>
            <a:custGeom>
              <a:avLst/>
              <a:gdLst>
                <a:gd name="T0" fmla="*/ 3620 w 9336"/>
                <a:gd name="T1" fmla="*/ 9379 h 9379"/>
                <a:gd name="T2" fmla="*/ 3333 w 9336"/>
                <a:gd name="T3" fmla="*/ 8275 h 9379"/>
                <a:gd name="T4" fmla="*/ 2362 w 9336"/>
                <a:gd name="T5" fmla="*/ 8761 h 9379"/>
                <a:gd name="T6" fmla="*/ 618 w 9336"/>
                <a:gd name="T7" fmla="*/ 7260 h 9379"/>
                <a:gd name="T8" fmla="*/ 1192 w 9336"/>
                <a:gd name="T9" fmla="*/ 6289 h 9379"/>
                <a:gd name="T10" fmla="*/ 177 w 9336"/>
                <a:gd name="T11" fmla="*/ 5936 h 9379"/>
                <a:gd name="T12" fmla="*/ 0 w 9336"/>
                <a:gd name="T13" fmla="*/ 3641 h 9379"/>
                <a:gd name="T14" fmla="*/ 1104 w 9336"/>
                <a:gd name="T15" fmla="*/ 3354 h 9379"/>
                <a:gd name="T16" fmla="*/ 618 w 9336"/>
                <a:gd name="T17" fmla="*/ 2383 h 9379"/>
                <a:gd name="T18" fmla="*/ 2119 w 9336"/>
                <a:gd name="T19" fmla="*/ 640 h 9379"/>
                <a:gd name="T20" fmla="*/ 3090 w 9336"/>
                <a:gd name="T21" fmla="*/ 1213 h 9379"/>
                <a:gd name="T22" fmla="*/ 3443 w 9336"/>
                <a:gd name="T23" fmla="*/ 176 h 9379"/>
                <a:gd name="T24" fmla="*/ 5738 w 9336"/>
                <a:gd name="T25" fmla="*/ 0 h 9379"/>
                <a:gd name="T26" fmla="*/ 6025 w 9336"/>
                <a:gd name="T27" fmla="*/ 1103 h 9379"/>
                <a:gd name="T28" fmla="*/ 6996 w 9336"/>
                <a:gd name="T29" fmla="*/ 617 h 9379"/>
                <a:gd name="T30" fmla="*/ 8740 w 9336"/>
                <a:gd name="T31" fmla="*/ 2118 h 9379"/>
                <a:gd name="T32" fmla="*/ 8122 w 9336"/>
                <a:gd name="T33" fmla="*/ 3133 h 9379"/>
                <a:gd name="T34" fmla="*/ 9159 w 9336"/>
                <a:gd name="T35" fmla="*/ 3486 h 9379"/>
                <a:gd name="T36" fmla="*/ 9336 w 9336"/>
                <a:gd name="T37" fmla="*/ 5782 h 9379"/>
                <a:gd name="T38" fmla="*/ 8232 w 9336"/>
                <a:gd name="T39" fmla="*/ 6046 h 9379"/>
                <a:gd name="T40" fmla="*/ 8718 w 9336"/>
                <a:gd name="T41" fmla="*/ 7017 h 9379"/>
                <a:gd name="T42" fmla="*/ 7217 w 9336"/>
                <a:gd name="T43" fmla="*/ 8761 h 9379"/>
                <a:gd name="T44" fmla="*/ 6246 w 9336"/>
                <a:gd name="T45" fmla="*/ 8187 h 9379"/>
                <a:gd name="T46" fmla="*/ 5893 w 9336"/>
                <a:gd name="T47" fmla="*/ 9224 h 9379"/>
                <a:gd name="T48" fmla="*/ 3796 w 9336"/>
                <a:gd name="T49" fmla="*/ 8982 h 9379"/>
                <a:gd name="T50" fmla="*/ 5628 w 9336"/>
                <a:gd name="T51" fmla="*/ 8121 h 9379"/>
                <a:gd name="T52" fmla="*/ 6202 w 9336"/>
                <a:gd name="T53" fmla="*/ 7790 h 9379"/>
                <a:gd name="T54" fmla="*/ 7085 w 9336"/>
                <a:gd name="T55" fmla="*/ 8364 h 9379"/>
                <a:gd name="T56" fmla="*/ 7769 w 9336"/>
                <a:gd name="T57" fmla="*/ 6444 h 9379"/>
                <a:gd name="T58" fmla="*/ 7923 w 9336"/>
                <a:gd name="T59" fmla="*/ 5782 h 9379"/>
                <a:gd name="T60" fmla="*/ 8960 w 9336"/>
                <a:gd name="T61" fmla="*/ 5561 h 9379"/>
                <a:gd name="T62" fmla="*/ 8100 w 9336"/>
                <a:gd name="T63" fmla="*/ 3729 h 9379"/>
                <a:gd name="T64" fmla="*/ 7769 w 9336"/>
                <a:gd name="T65" fmla="*/ 3155 h 9379"/>
                <a:gd name="T66" fmla="*/ 8342 w 9336"/>
                <a:gd name="T67" fmla="*/ 2273 h 9379"/>
                <a:gd name="T68" fmla="*/ 6422 w 9336"/>
                <a:gd name="T69" fmla="*/ 1589 h 9379"/>
                <a:gd name="T70" fmla="*/ 5760 w 9336"/>
                <a:gd name="T71" fmla="*/ 1434 h 9379"/>
                <a:gd name="T72" fmla="*/ 5540 w 9336"/>
                <a:gd name="T73" fmla="*/ 397 h 9379"/>
                <a:gd name="T74" fmla="*/ 3708 w 9336"/>
                <a:gd name="T75" fmla="*/ 1257 h 9379"/>
                <a:gd name="T76" fmla="*/ 3134 w 9336"/>
                <a:gd name="T77" fmla="*/ 1589 h 9379"/>
                <a:gd name="T78" fmla="*/ 2251 w 9336"/>
                <a:gd name="T79" fmla="*/ 1015 h 9379"/>
                <a:gd name="T80" fmla="*/ 1589 w 9336"/>
                <a:gd name="T81" fmla="*/ 2957 h 9379"/>
                <a:gd name="T82" fmla="*/ 1435 w 9336"/>
                <a:gd name="T83" fmla="*/ 3619 h 9379"/>
                <a:gd name="T84" fmla="*/ 398 w 9336"/>
                <a:gd name="T85" fmla="*/ 3840 h 9379"/>
                <a:gd name="T86" fmla="*/ 1258 w 9336"/>
                <a:gd name="T87" fmla="*/ 5671 h 9379"/>
                <a:gd name="T88" fmla="*/ 1589 w 9336"/>
                <a:gd name="T89" fmla="*/ 6245 h 9379"/>
                <a:gd name="T90" fmla="*/ 1016 w 9336"/>
                <a:gd name="T91" fmla="*/ 7128 h 9379"/>
                <a:gd name="T92" fmla="*/ 2914 w 9336"/>
                <a:gd name="T93" fmla="*/ 7812 h 9379"/>
                <a:gd name="T94" fmla="*/ 3576 w 9336"/>
                <a:gd name="T95" fmla="*/ 7966 h 9379"/>
                <a:gd name="T96" fmla="*/ 3796 w 9336"/>
                <a:gd name="T97" fmla="*/ 8982 h 9379"/>
                <a:gd name="T98" fmla="*/ 1987 w 9336"/>
                <a:gd name="T99" fmla="*/ 4700 h 9379"/>
                <a:gd name="T100" fmla="*/ 4701 w 9336"/>
                <a:gd name="T101" fmla="*/ 2008 h 9379"/>
                <a:gd name="T102" fmla="*/ 4679 w 9336"/>
                <a:gd name="T103" fmla="*/ 7415 h 9379"/>
                <a:gd name="T104" fmla="*/ 3046 w 9336"/>
                <a:gd name="T105" fmla="*/ 3089 h 9379"/>
                <a:gd name="T106" fmla="*/ 4679 w 9336"/>
                <a:gd name="T107" fmla="*/ 7040 h 9379"/>
                <a:gd name="T108" fmla="*/ 4679 w 9336"/>
                <a:gd name="T109" fmla="*/ 2405 h 9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36" h="9379">
                  <a:moveTo>
                    <a:pt x="5716" y="9379"/>
                  </a:moveTo>
                  <a:lnTo>
                    <a:pt x="3620" y="9379"/>
                  </a:lnTo>
                  <a:cubicBezTo>
                    <a:pt x="3509" y="9379"/>
                    <a:pt x="3443" y="9313"/>
                    <a:pt x="3421" y="9202"/>
                  </a:cubicBezTo>
                  <a:lnTo>
                    <a:pt x="3333" y="8275"/>
                  </a:lnTo>
                  <a:cubicBezTo>
                    <a:pt x="3245" y="8253"/>
                    <a:pt x="3156" y="8209"/>
                    <a:pt x="3068" y="8165"/>
                  </a:cubicBezTo>
                  <a:lnTo>
                    <a:pt x="2362" y="8761"/>
                  </a:lnTo>
                  <a:cubicBezTo>
                    <a:pt x="2296" y="8827"/>
                    <a:pt x="2163" y="8827"/>
                    <a:pt x="2097" y="8739"/>
                  </a:cubicBezTo>
                  <a:lnTo>
                    <a:pt x="618" y="7260"/>
                  </a:lnTo>
                  <a:cubicBezTo>
                    <a:pt x="552" y="7194"/>
                    <a:pt x="552" y="7084"/>
                    <a:pt x="596" y="6995"/>
                  </a:cubicBezTo>
                  <a:lnTo>
                    <a:pt x="1192" y="6289"/>
                  </a:lnTo>
                  <a:cubicBezTo>
                    <a:pt x="1148" y="6201"/>
                    <a:pt x="1126" y="6113"/>
                    <a:pt x="1082" y="6024"/>
                  </a:cubicBezTo>
                  <a:lnTo>
                    <a:pt x="177" y="5936"/>
                  </a:lnTo>
                  <a:cubicBezTo>
                    <a:pt x="67" y="5936"/>
                    <a:pt x="0" y="5848"/>
                    <a:pt x="0" y="5737"/>
                  </a:cubicBezTo>
                  <a:lnTo>
                    <a:pt x="0" y="3641"/>
                  </a:lnTo>
                  <a:cubicBezTo>
                    <a:pt x="0" y="3531"/>
                    <a:pt x="67" y="3464"/>
                    <a:pt x="177" y="3442"/>
                  </a:cubicBezTo>
                  <a:lnTo>
                    <a:pt x="1104" y="3354"/>
                  </a:lnTo>
                  <a:cubicBezTo>
                    <a:pt x="1148" y="3266"/>
                    <a:pt x="1170" y="3177"/>
                    <a:pt x="1214" y="3089"/>
                  </a:cubicBezTo>
                  <a:lnTo>
                    <a:pt x="618" y="2383"/>
                  </a:lnTo>
                  <a:cubicBezTo>
                    <a:pt x="552" y="2317"/>
                    <a:pt x="552" y="2184"/>
                    <a:pt x="640" y="2118"/>
                  </a:cubicBezTo>
                  <a:lnTo>
                    <a:pt x="2119" y="640"/>
                  </a:lnTo>
                  <a:cubicBezTo>
                    <a:pt x="2185" y="573"/>
                    <a:pt x="2296" y="573"/>
                    <a:pt x="2384" y="617"/>
                  </a:cubicBezTo>
                  <a:lnTo>
                    <a:pt x="3090" y="1213"/>
                  </a:lnTo>
                  <a:cubicBezTo>
                    <a:pt x="3178" y="1169"/>
                    <a:pt x="3267" y="1147"/>
                    <a:pt x="3355" y="1103"/>
                  </a:cubicBezTo>
                  <a:lnTo>
                    <a:pt x="3443" y="176"/>
                  </a:lnTo>
                  <a:cubicBezTo>
                    <a:pt x="3443" y="66"/>
                    <a:pt x="3554" y="0"/>
                    <a:pt x="3642" y="0"/>
                  </a:cubicBezTo>
                  <a:lnTo>
                    <a:pt x="5738" y="0"/>
                  </a:lnTo>
                  <a:cubicBezTo>
                    <a:pt x="5849" y="0"/>
                    <a:pt x="5915" y="66"/>
                    <a:pt x="5937" y="176"/>
                  </a:cubicBezTo>
                  <a:lnTo>
                    <a:pt x="6025" y="1103"/>
                  </a:lnTo>
                  <a:cubicBezTo>
                    <a:pt x="6114" y="1147"/>
                    <a:pt x="6202" y="1169"/>
                    <a:pt x="6290" y="1213"/>
                  </a:cubicBezTo>
                  <a:lnTo>
                    <a:pt x="6996" y="617"/>
                  </a:lnTo>
                  <a:cubicBezTo>
                    <a:pt x="7062" y="551"/>
                    <a:pt x="7195" y="551"/>
                    <a:pt x="7261" y="640"/>
                  </a:cubicBezTo>
                  <a:lnTo>
                    <a:pt x="8740" y="2118"/>
                  </a:lnTo>
                  <a:cubicBezTo>
                    <a:pt x="8806" y="2184"/>
                    <a:pt x="8806" y="2295"/>
                    <a:pt x="8762" y="2383"/>
                  </a:cubicBezTo>
                  <a:lnTo>
                    <a:pt x="8122" y="3133"/>
                  </a:lnTo>
                  <a:cubicBezTo>
                    <a:pt x="8166" y="3222"/>
                    <a:pt x="8188" y="3310"/>
                    <a:pt x="8232" y="3398"/>
                  </a:cubicBezTo>
                  <a:lnTo>
                    <a:pt x="9159" y="3486"/>
                  </a:lnTo>
                  <a:cubicBezTo>
                    <a:pt x="9269" y="3486"/>
                    <a:pt x="9336" y="3575"/>
                    <a:pt x="9336" y="3685"/>
                  </a:cubicBezTo>
                  <a:lnTo>
                    <a:pt x="9336" y="5782"/>
                  </a:lnTo>
                  <a:cubicBezTo>
                    <a:pt x="9336" y="5892"/>
                    <a:pt x="9269" y="5958"/>
                    <a:pt x="9159" y="5980"/>
                  </a:cubicBezTo>
                  <a:lnTo>
                    <a:pt x="8232" y="6046"/>
                  </a:lnTo>
                  <a:cubicBezTo>
                    <a:pt x="8210" y="6135"/>
                    <a:pt x="8166" y="6223"/>
                    <a:pt x="8122" y="6311"/>
                  </a:cubicBezTo>
                  <a:lnTo>
                    <a:pt x="8718" y="7017"/>
                  </a:lnTo>
                  <a:cubicBezTo>
                    <a:pt x="8784" y="7084"/>
                    <a:pt x="8784" y="7216"/>
                    <a:pt x="8696" y="7282"/>
                  </a:cubicBezTo>
                  <a:lnTo>
                    <a:pt x="7217" y="8761"/>
                  </a:lnTo>
                  <a:cubicBezTo>
                    <a:pt x="7151" y="8827"/>
                    <a:pt x="7040" y="8827"/>
                    <a:pt x="6952" y="8783"/>
                  </a:cubicBezTo>
                  <a:lnTo>
                    <a:pt x="6246" y="8187"/>
                  </a:lnTo>
                  <a:cubicBezTo>
                    <a:pt x="6158" y="8231"/>
                    <a:pt x="6069" y="8253"/>
                    <a:pt x="5981" y="8297"/>
                  </a:cubicBezTo>
                  <a:lnTo>
                    <a:pt x="5893" y="9224"/>
                  </a:lnTo>
                  <a:cubicBezTo>
                    <a:pt x="5893" y="9313"/>
                    <a:pt x="5805" y="9379"/>
                    <a:pt x="5716" y="9379"/>
                  </a:cubicBezTo>
                  <a:close/>
                  <a:moveTo>
                    <a:pt x="3796" y="8982"/>
                  </a:moveTo>
                  <a:lnTo>
                    <a:pt x="5540" y="8982"/>
                  </a:lnTo>
                  <a:lnTo>
                    <a:pt x="5628" y="8121"/>
                  </a:lnTo>
                  <a:cubicBezTo>
                    <a:pt x="5628" y="8055"/>
                    <a:pt x="5694" y="7989"/>
                    <a:pt x="5760" y="7966"/>
                  </a:cubicBezTo>
                  <a:cubicBezTo>
                    <a:pt x="5915" y="7922"/>
                    <a:pt x="6069" y="7856"/>
                    <a:pt x="6202" y="7790"/>
                  </a:cubicBezTo>
                  <a:cubicBezTo>
                    <a:pt x="6268" y="7746"/>
                    <a:pt x="6356" y="7768"/>
                    <a:pt x="6422" y="7812"/>
                  </a:cubicBezTo>
                  <a:lnTo>
                    <a:pt x="7085" y="8364"/>
                  </a:lnTo>
                  <a:lnTo>
                    <a:pt x="8320" y="7128"/>
                  </a:lnTo>
                  <a:lnTo>
                    <a:pt x="7769" y="6444"/>
                  </a:lnTo>
                  <a:cubicBezTo>
                    <a:pt x="7725" y="6377"/>
                    <a:pt x="7702" y="6311"/>
                    <a:pt x="7747" y="6223"/>
                  </a:cubicBezTo>
                  <a:cubicBezTo>
                    <a:pt x="7813" y="6069"/>
                    <a:pt x="7879" y="5936"/>
                    <a:pt x="7923" y="5782"/>
                  </a:cubicBezTo>
                  <a:cubicBezTo>
                    <a:pt x="7945" y="5715"/>
                    <a:pt x="8011" y="5649"/>
                    <a:pt x="8100" y="5649"/>
                  </a:cubicBezTo>
                  <a:lnTo>
                    <a:pt x="8960" y="5561"/>
                  </a:lnTo>
                  <a:lnTo>
                    <a:pt x="8960" y="3817"/>
                  </a:lnTo>
                  <a:lnTo>
                    <a:pt x="8100" y="3729"/>
                  </a:lnTo>
                  <a:cubicBezTo>
                    <a:pt x="8034" y="3729"/>
                    <a:pt x="7967" y="3663"/>
                    <a:pt x="7945" y="3597"/>
                  </a:cubicBezTo>
                  <a:cubicBezTo>
                    <a:pt x="7901" y="3442"/>
                    <a:pt x="7835" y="3288"/>
                    <a:pt x="7769" y="3155"/>
                  </a:cubicBezTo>
                  <a:cubicBezTo>
                    <a:pt x="7725" y="3089"/>
                    <a:pt x="7747" y="3001"/>
                    <a:pt x="7791" y="2935"/>
                  </a:cubicBezTo>
                  <a:lnTo>
                    <a:pt x="8342" y="2273"/>
                  </a:lnTo>
                  <a:lnTo>
                    <a:pt x="7107" y="1037"/>
                  </a:lnTo>
                  <a:lnTo>
                    <a:pt x="6422" y="1589"/>
                  </a:lnTo>
                  <a:cubicBezTo>
                    <a:pt x="6356" y="1633"/>
                    <a:pt x="6290" y="1655"/>
                    <a:pt x="6202" y="1611"/>
                  </a:cubicBezTo>
                  <a:cubicBezTo>
                    <a:pt x="6069" y="1544"/>
                    <a:pt x="5915" y="1478"/>
                    <a:pt x="5760" y="1434"/>
                  </a:cubicBezTo>
                  <a:cubicBezTo>
                    <a:pt x="5694" y="1412"/>
                    <a:pt x="5628" y="1346"/>
                    <a:pt x="5628" y="1257"/>
                  </a:cubicBezTo>
                  <a:lnTo>
                    <a:pt x="5540" y="397"/>
                  </a:lnTo>
                  <a:lnTo>
                    <a:pt x="3796" y="397"/>
                  </a:lnTo>
                  <a:lnTo>
                    <a:pt x="3708" y="1257"/>
                  </a:lnTo>
                  <a:cubicBezTo>
                    <a:pt x="3708" y="1324"/>
                    <a:pt x="3642" y="1390"/>
                    <a:pt x="3576" y="1412"/>
                  </a:cubicBezTo>
                  <a:cubicBezTo>
                    <a:pt x="3421" y="1456"/>
                    <a:pt x="3267" y="1522"/>
                    <a:pt x="3134" y="1589"/>
                  </a:cubicBezTo>
                  <a:cubicBezTo>
                    <a:pt x="3068" y="1633"/>
                    <a:pt x="2980" y="1611"/>
                    <a:pt x="2914" y="1566"/>
                  </a:cubicBezTo>
                  <a:lnTo>
                    <a:pt x="2251" y="1015"/>
                  </a:lnTo>
                  <a:lnTo>
                    <a:pt x="1038" y="2295"/>
                  </a:lnTo>
                  <a:lnTo>
                    <a:pt x="1589" y="2957"/>
                  </a:lnTo>
                  <a:cubicBezTo>
                    <a:pt x="1634" y="3023"/>
                    <a:pt x="1656" y="3089"/>
                    <a:pt x="1611" y="3177"/>
                  </a:cubicBezTo>
                  <a:cubicBezTo>
                    <a:pt x="1545" y="3332"/>
                    <a:pt x="1479" y="3464"/>
                    <a:pt x="1435" y="3619"/>
                  </a:cubicBezTo>
                  <a:cubicBezTo>
                    <a:pt x="1413" y="3685"/>
                    <a:pt x="1347" y="3751"/>
                    <a:pt x="1258" y="3751"/>
                  </a:cubicBezTo>
                  <a:lnTo>
                    <a:pt x="398" y="3840"/>
                  </a:lnTo>
                  <a:lnTo>
                    <a:pt x="398" y="5583"/>
                  </a:lnTo>
                  <a:lnTo>
                    <a:pt x="1258" y="5671"/>
                  </a:lnTo>
                  <a:cubicBezTo>
                    <a:pt x="1325" y="5671"/>
                    <a:pt x="1391" y="5737"/>
                    <a:pt x="1413" y="5804"/>
                  </a:cubicBezTo>
                  <a:cubicBezTo>
                    <a:pt x="1457" y="5958"/>
                    <a:pt x="1523" y="6113"/>
                    <a:pt x="1589" y="6245"/>
                  </a:cubicBezTo>
                  <a:cubicBezTo>
                    <a:pt x="1634" y="6311"/>
                    <a:pt x="1611" y="6400"/>
                    <a:pt x="1567" y="6466"/>
                  </a:cubicBezTo>
                  <a:lnTo>
                    <a:pt x="1016" y="7128"/>
                  </a:lnTo>
                  <a:lnTo>
                    <a:pt x="2251" y="8364"/>
                  </a:lnTo>
                  <a:lnTo>
                    <a:pt x="2914" y="7812"/>
                  </a:lnTo>
                  <a:cubicBezTo>
                    <a:pt x="2980" y="7768"/>
                    <a:pt x="3046" y="7746"/>
                    <a:pt x="3134" y="7790"/>
                  </a:cubicBezTo>
                  <a:cubicBezTo>
                    <a:pt x="3289" y="7856"/>
                    <a:pt x="3421" y="7922"/>
                    <a:pt x="3576" y="7966"/>
                  </a:cubicBezTo>
                  <a:cubicBezTo>
                    <a:pt x="3642" y="7989"/>
                    <a:pt x="3708" y="8055"/>
                    <a:pt x="3708" y="8143"/>
                  </a:cubicBezTo>
                  <a:lnTo>
                    <a:pt x="3796" y="8982"/>
                  </a:lnTo>
                  <a:close/>
                  <a:moveTo>
                    <a:pt x="4679" y="7415"/>
                  </a:moveTo>
                  <a:cubicBezTo>
                    <a:pt x="3178" y="7415"/>
                    <a:pt x="1965" y="6201"/>
                    <a:pt x="1987" y="4700"/>
                  </a:cubicBezTo>
                  <a:cubicBezTo>
                    <a:pt x="1987" y="3972"/>
                    <a:pt x="2274" y="3310"/>
                    <a:pt x="2781" y="2802"/>
                  </a:cubicBezTo>
                  <a:cubicBezTo>
                    <a:pt x="3289" y="2295"/>
                    <a:pt x="3973" y="2030"/>
                    <a:pt x="4701" y="2008"/>
                  </a:cubicBezTo>
                  <a:cubicBezTo>
                    <a:pt x="6180" y="2008"/>
                    <a:pt x="7394" y="3222"/>
                    <a:pt x="7394" y="4722"/>
                  </a:cubicBezTo>
                  <a:cubicBezTo>
                    <a:pt x="7371" y="6223"/>
                    <a:pt x="6158" y="7415"/>
                    <a:pt x="4679" y="7415"/>
                  </a:cubicBezTo>
                  <a:close/>
                  <a:moveTo>
                    <a:pt x="4679" y="2405"/>
                  </a:moveTo>
                  <a:cubicBezTo>
                    <a:pt x="4061" y="2405"/>
                    <a:pt x="3487" y="2648"/>
                    <a:pt x="3046" y="3089"/>
                  </a:cubicBezTo>
                  <a:cubicBezTo>
                    <a:pt x="2605" y="3531"/>
                    <a:pt x="2362" y="4104"/>
                    <a:pt x="2362" y="4722"/>
                  </a:cubicBezTo>
                  <a:cubicBezTo>
                    <a:pt x="2362" y="6002"/>
                    <a:pt x="3399" y="7040"/>
                    <a:pt x="4679" y="7040"/>
                  </a:cubicBezTo>
                  <a:cubicBezTo>
                    <a:pt x="5959" y="7040"/>
                    <a:pt x="6996" y="6002"/>
                    <a:pt x="6996" y="4722"/>
                  </a:cubicBezTo>
                  <a:cubicBezTo>
                    <a:pt x="6996" y="3442"/>
                    <a:pt x="5959" y="2405"/>
                    <a:pt x="4679" y="2405"/>
                  </a:cubicBezTo>
                  <a:close/>
                  <a:moveTo>
                    <a:pt x="2163" y="4722"/>
                  </a:move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sp>
        <p:nvSpPr>
          <p:cNvPr id="7" name="íślïde"/>
          <p:cNvSpPr txBox="1"/>
          <p:nvPr/>
        </p:nvSpPr>
        <p:spPr>
          <a:xfrm>
            <a:off x="6693449" y="2017837"/>
            <a:ext cx="3538454" cy="7339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pPr>
            <a:r>
              <a:rPr lang="en-US" altLang="zh-CN" sz="11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1997</a:t>
            </a:r>
            <a:r>
              <a:rPr lang="zh-CN" altLang="en-US" sz="11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年</a:t>
            </a:r>
            <a:r>
              <a:rPr lang="en-US" altLang="zh-CN" sz="11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5</a:t>
            </a:r>
            <a:r>
              <a:rPr lang="zh-CN" altLang="en-US" sz="11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月，学校首批进入国家“</a:t>
            </a:r>
            <a:r>
              <a:rPr lang="en-US" altLang="zh-CN" sz="11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211</a:t>
            </a:r>
            <a:r>
              <a:rPr lang="zh-CN" altLang="en-US" sz="11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工程”建设高校行列。</a:t>
            </a:r>
            <a:r>
              <a:rPr lang="en-US" altLang="zh-CN" sz="11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2006</a:t>
            </a:r>
            <a:r>
              <a:rPr lang="zh-CN" altLang="en-US" sz="11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年，学校成为首批“</a:t>
            </a:r>
            <a:r>
              <a:rPr lang="en-US" altLang="zh-CN" sz="11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985</a:t>
            </a:r>
            <a:r>
              <a:rPr lang="zh-CN" altLang="en-US" sz="11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工程”优势学科创新平台建设高校。</a:t>
            </a:r>
            <a:endParaRPr lang="zh-CN" altLang="en-US" sz="11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8" name="í$1îďê"/>
          <p:cNvSpPr txBox="1"/>
          <p:nvPr/>
        </p:nvSpPr>
        <p:spPr>
          <a:xfrm>
            <a:off x="6693449" y="1597404"/>
            <a:ext cx="3538454" cy="565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10000"/>
              </a:lnSpc>
              <a:spcBef>
                <a:spcPct val="0"/>
              </a:spcBef>
            </a:pPr>
            <a:r>
              <a:rPr lang="zh-CN" altLang="en-US" sz="28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rPr>
              <a:t>钢铁强国</a:t>
            </a:r>
            <a:endParaRPr lang="zh-CN" altLang="en-US" sz="28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grpSp>
        <p:nvGrpSpPr>
          <p:cNvPr id="30" name="iś1íde"/>
          <p:cNvGrpSpPr/>
          <p:nvPr/>
        </p:nvGrpSpPr>
        <p:grpSpPr>
          <a:xfrm>
            <a:off x="6096000" y="3080419"/>
            <a:ext cx="444222" cy="444220"/>
            <a:chOff x="3866383" y="1968240"/>
            <a:chExt cx="444222" cy="444220"/>
          </a:xfrm>
        </p:grpSpPr>
        <p:sp>
          <p:nvSpPr>
            <p:cNvPr id="31" name="îşliḋé"/>
            <p:cNvSpPr/>
            <p:nvPr/>
          </p:nvSpPr>
          <p:spPr>
            <a:xfrm>
              <a:off x="3866383" y="1968240"/>
              <a:ext cx="444222" cy="444220"/>
            </a:xfrm>
            <a:prstGeom prst="ellipse">
              <a:avLst/>
            </a:prstGeom>
            <a:gradFill flip="none" rotWithShape="1">
              <a:gsLst>
                <a:gs pos="0">
                  <a:srgbClr val="B61616">
                    <a:lumMod val="98000"/>
                    <a:lumOff val="2000"/>
                    <a:alpha val="98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2" name="iṥliḍê"/>
            <p:cNvSpPr/>
            <p:nvPr/>
          </p:nvSpPr>
          <p:spPr bwMode="auto">
            <a:xfrm>
              <a:off x="3997296" y="2087568"/>
              <a:ext cx="182396" cy="205561"/>
            </a:xfrm>
            <a:custGeom>
              <a:avLst/>
              <a:gdLst>
                <a:gd name="connsiteX0" fmla="*/ 341771 w 538414"/>
                <a:gd name="connsiteY0" fmla="*/ 44738 h 606792"/>
                <a:gd name="connsiteX1" fmla="*/ 538414 w 538414"/>
                <a:gd name="connsiteY1" fmla="*/ 303537 h 606792"/>
                <a:gd name="connsiteX2" fmla="*/ 307453 w 538414"/>
                <a:gd name="connsiteY2" fmla="*/ 569462 h 606792"/>
                <a:gd name="connsiteX3" fmla="*/ 346782 w 538414"/>
                <a:gd name="connsiteY3" fmla="*/ 492292 h 606792"/>
                <a:gd name="connsiteX4" fmla="*/ 473575 w 538414"/>
                <a:gd name="connsiteY4" fmla="*/ 303537 h 606792"/>
                <a:gd name="connsiteX5" fmla="*/ 334330 w 538414"/>
                <a:gd name="connsiteY5" fmla="*/ 110082 h 606792"/>
                <a:gd name="connsiteX6" fmla="*/ 231243 w 538414"/>
                <a:gd name="connsiteY6" fmla="*/ 37470 h 606792"/>
                <a:gd name="connsiteX7" fmla="*/ 192829 w 538414"/>
                <a:gd name="connsiteY7" fmla="*/ 114184 h 606792"/>
                <a:gd name="connsiteX8" fmla="*/ 64833 w 538414"/>
                <a:gd name="connsiteY8" fmla="*/ 303542 h 606792"/>
                <a:gd name="connsiteX9" fmla="*/ 204065 w 538414"/>
                <a:gd name="connsiteY9" fmla="*/ 496842 h 606792"/>
                <a:gd name="connsiteX10" fmla="*/ 196625 w 538414"/>
                <a:gd name="connsiteY10" fmla="*/ 562336 h 606792"/>
                <a:gd name="connsiteX11" fmla="*/ 0 w 538414"/>
                <a:gd name="connsiteY11" fmla="*/ 303542 h 606792"/>
                <a:gd name="connsiteX12" fmla="*/ 231243 w 538414"/>
                <a:gd name="connsiteY12" fmla="*/ 37470 h 606792"/>
                <a:gd name="connsiteX13" fmla="*/ 296052 w 538414"/>
                <a:gd name="connsiteY13" fmla="*/ 0 h 606792"/>
                <a:gd name="connsiteX14" fmla="*/ 300607 w 538414"/>
                <a:gd name="connsiteY14" fmla="*/ 607 h 606792"/>
                <a:gd name="connsiteX15" fmla="*/ 312147 w 538414"/>
                <a:gd name="connsiteY15" fmla="*/ 18801 h 606792"/>
                <a:gd name="connsiteX16" fmla="*/ 285727 w 538414"/>
                <a:gd name="connsiteY16" fmla="*/ 248964 h 606792"/>
                <a:gd name="connsiteX17" fmla="*/ 408715 w 538414"/>
                <a:gd name="connsiteY17" fmla="*/ 248964 h 606792"/>
                <a:gd name="connsiteX18" fmla="*/ 422532 w 538414"/>
                <a:gd name="connsiteY18" fmla="*/ 255635 h 606792"/>
                <a:gd name="connsiteX19" fmla="*/ 423292 w 538414"/>
                <a:gd name="connsiteY19" fmla="*/ 270949 h 606792"/>
                <a:gd name="connsiteX20" fmla="*/ 256726 w 538414"/>
                <a:gd name="connsiteY20" fmla="*/ 597998 h 606792"/>
                <a:gd name="connsiteX21" fmla="*/ 242302 w 538414"/>
                <a:gd name="connsiteY21" fmla="*/ 606792 h 606792"/>
                <a:gd name="connsiteX22" fmla="*/ 237595 w 538414"/>
                <a:gd name="connsiteY22" fmla="*/ 606186 h 606792"/>
                <a:gd name="connsiteX23" fmla="*/ 226207 w 538414"/>
                <a:gd name="connsiteY23" fmla="*/ 589659 h 606792"/>
                <a:gd name="connsiteX24" fmla="*/ 251108 w 538414"/>
                <a:gd name="connsiteY24" fmla="*/ 368139 h 606792"/>
                <a:gd name="connsiteX25" fmla="*/ 129487 w 538414"/>
                <a:gd name="connsiteY25" fmla="*/ 368139 h 606792"/>
                <a:gd name="connsiteX26" fmla="*/ 115821 w 538414"/>
                <a:gd name="connsiteY26" fmla="*/ 359496 h 606792"/>
                <a:gd name="connsiteX27" fmla="*/ 115062 w 538414"/>
                <a:gd name="connsiteY27" fmla="*/ 343121 h 606792"/>
                <a:gd name="connsiteX28" fmla="*/ 281628 w 538414"/>
                <a:gd name="connsiteY28" fmla="*/ 8946 h 606792"/>
                <a:gd name="connsiteX29" fmla="*/ 296052 w 538414"/>
                <a:gd name="connsiteY29" fmla="*/ 0 h 606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38414" h="606792">
                  <a:moveTo>
                    <a:pt x="341771" y="44738"/>
                  </a:moveTo>
                  <a:cubicBezTo>
                    <a:pt x="455049" y="76425"/>
                    <a:pt x="538414" y="180430"/>
                    <a:pt x="538414" y="303537"/>
                  </a:cubicBezTo>
                  <a:cubicBezTo>
                    <a:pt x="538414" y="438774"/>
                    <a:pt x="437739" y="550966"/>
                    <a:pt x="307453" y="569462"/>
                  </a:cubicBezTo>
                  <a:lnTo>
                    <a:pt x="346782" y="492292"/>
                  </a:lnTo>
                  <a:cubicBezTo>
                    <a:pt x="421035" y="461667"/>
                    <a:pt x="473575" y="388591"/>
                    <a:pt x="473575" y="303537"/>
                  </a:cubicBezTo>
                  <a:cubicBezTo>
                    <a:pt x="473575" y="213632"/>
                    <a:pt x="415113" y="137221"/>
                    <a:pt x="334330" y="110082"/>
                  </a:cubicBezTo>
                  <a:close/>
                  <a:moveTo>
                    <a:pt x="231243" y="37470"/>
                  </a:moveTo>
                  <a:lnTo>
                    <a:pt x="192829" y="114184"/>
                  </a:lnTo>
                  <a:cubicBezTo>
                    <a:pt x="117975" y="144505"/>
                    <a:pt x="64833" y="217883"/>
                    <a:pt x="64833" y="303542"/>
                  </a:cubicBezTo>
                  <a:cubicBezTo>
                    <a:pt x="64833" y="393294"/>
                    <a:pt x="123137" y="469704"/>
                    <a:pt x="204065" y="496842"/>
                  </a:cubicBezTo>
                  <a:lnTo>
                    <a:pt x="196625" y="562336"/>
                  </a:lnTo>
                  <a:cubicBezTo>
                    <a:pt x="83357" y="530650"/>
                    <a:pt x="0" y="426647"/>
                    <a:pt x="0" y="303542"/>
                  </a:cubicBezTo>
                  <a:cubicBezTo>
                    <a:pt x="0" y="168156"/>
                    <a:pt x="100666" y="55966"/>
                    <a:pt x="231243" y="37470"/>
                  </a:cubicBezTo>
                  <a:close/>
                  <a:moveTo>
                    <a:pt x="296052" y="0"/>
                  </a:moveTo>
                  <a:cubicBezTo>
                    <a:pt x="297570" y="0"/>
                    <a:pt x="299089" y="152"/>
                    <a:pt x="300607" y="607"/>
                  </a:cubicBezTo>
                  <a:cubicBezTo>
                    <a:pt x="308199" y="2881"/>
                    <a:pt x="313058" y="11069"/>
                    <a:pt x="312147" y="18801"/>
                  </a:cubicBezTo>
                  <a:lnTo>
                    <a:pt x="285727" y="248964"/>
                  </a:lnTo>
                  <a:lnTo>
                    <a:pt x="408715" y="248964"/>
                  </a:lnTo>
                  <a:cubicBezTo>
                    <a:pt x="414485" y="248964"/>
                    <a:pt x="419647" y="250783"/>
                    <a:pt x="422532" y="255635"/>
                  </a:cubicBezTo>
                  <a:cubicBezTo>
                    <a:pt x="425569" y="260487"/>
                    <a:pt x="425721" y="265946"/>
                    <a:pt x="423292" y="270949"/>
                  </a:cubicBezTo>
                  <a:lnTo>
                    <a:pt x="256726" y="597998"/>
                  </a:lnTo>
                  <a:cubicBezTo>
                    <a:pt x="253841" y="603457"/>
                    <a:pt x="248223" y="606792"/>
                    <a:pt x="242302" y="606792"/>
                  </a:cubicBezTo>
                  <a:cubicBezTo>
                    <a:pt x="240632" y="606792"/>
                    <a:pt x="239113" y="606641"/>
                    <a:pt x="237595" y="606186"/>
                  </a:cubicBezTo>
                  <a:cubicBezTo>
                    <a:pt x="230155" y="603911"/>
                    <a:pt x="225296" y="597392"/>
                    <a:pt x="226207" y="589659"/>
                  </a:cubicBezTo>
                  <a:lnTo>
                    <a:pt x="251108" y="368139"/>
                  </a:lnTo>
                  <a:lnTo>
                    <a:pt x="129487" y="368139"/>
                  </a:lnTo>
                  <a:cubicBezTo>
                    <a:pt x="123869" y="368139"/>
                    <a:pt x="118706" y="364348"/>
                    <a:pt x="115821" y="359496"/>
                  </a:cubicBezTo>
                  <a:cubicBezTo>
                    <a:pt x="112785" y="354796"/>
                    <a:pt x="112481" y="348125"/>
                    <a:pt x="115062" y="343121"/>
                  </a:cubicBezTo>
                  <a:lnTo>
                    <a:pt x="281628" y="8946"/>
                  </a:lnTo>
                  <a:cubicBezTo>
                    <a:pt x="284361" y="3336"/>
                    <a:pt x="289979" y="0"/>
                    <a:pt x="296052"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4" name="işľíḑe"/>
          <p:cNvSpPr txBox="1"/>
          <p:nvPr/>
        </p:nvSpPr>
        <p:spPr>
          <a:xfrm>
            <a:off x="6693449" y="3426110"/>
            <a:ext cx="3538454" cy="7973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北京科技大学于</a:t>
            </a:r>
            <a:r>
              <a:rPr lang="en-US" altLang="zh-CN"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1952</a:t>
            </a: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年由天津大学（原北洋大学）、清华大学等</a:t>
            </a:r>
            <a:r>
              <a:rPr lang="en-US" altLang="zh-CN"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6</a:t>
            </a: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所国内著名大学的矿冶系科组建而成，已发展成为以工为主，工、理、管、文、经、法等多学科协调发展的教育部直属全国重点大学，是全国首批正式成立研究生院的高等学校之一。</a:t>
            </a:r>
            <a:endPar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5" name="iṣliḑe"/>
          <p:cNvSpPr txBox="1"/>
          <p:nvPr/>
        </p:nvSpPr>
        <p:spPr>
          <a:xfrm>
            <a:off x="6693449" y="2968517"/>
            <a:ext cx="3538454" cy="565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spcBef>
                <a:spcPct val="0"/>
              </a:spcBef>
            </a:pPr>
            <a:r>
              <a:rPr lang="zh-CN" altLang="en-US" sz="28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rPr>
              <a:t>百炼成钢</a:t>
            </a:r>
            <a:endParaRPr lang="zh-CN" altLang="en-US" sz="28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grpSp>
        <p:nvGrpSpPr>
          <p:cNvPr id="33" name="ï$ḻíḑè"/>
          <p:cNvGrpSpPr/>
          <p:nvPr/>
        </p:nvGrpSpPr>
        <p:grpSpPr>
          <a:xfrm>
            <a:off x="6096000" y="4475213"/>
            <a:ext cx="444222" cy="444220"/>
            <a:chOff x="3866383" y="1968240"/>
            <a:chExt cx="444222" cy="444220"/>
          </a:xfrm>
        </p:grpSpPr>
        <p:sp>
          <p:nvSpPr>
            <p:cNvPr id="34" name="îşļïḓé"/>
            <p:cNvSpPr/>
            <p:nvPr/>
          </p:nvSpPr>
          <p:spPr>
            <a:xfrm>
              <a:off x="3866383" y="1968240"/>
              <a:ext cx="444222" cy="444220"/>
            </a:xfrm>
            <a:prstGeom prst="ellipse">
              <a:avLst/>
            </a:prstGeom>
            <a:gradFill flip="none" rotWithShape="1">
              <a:gsLst>
                <a:gs pos="0">
                  <a:srgbClr val="B61616">
                    <a:lumMod val="98000"/>
                    <a:lumOff val="2000"/>
                    <a:alpha val="98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5" name="isļîde"/>
            <p:cNvSpPr/>
            <p:nvPr/>
          </p:nvSpPr>
          <p:spPr bwMode="auto">
            <a:xfrm>
              <a:off x="3985713" y="2091967"/>
              <a:ext cx="205561" cy="196763"/>
            </a:xfrm>
            <a:custGeom>
              <a:avLst/>
              <a:gdLst>
                <a:gd name="connsiteX0" fmla="*/ 37204 w 608415"/>
                <a:gd name="connsiteY0" fmla="*/ 154115 h 582377"/>
                <a:gd name="connsiteX1" fmla="*/ 185044 w 608415"/>
                <a:gd name="connsiteY1" fmla="*/ 154115 h 582377"/>
                <a:gd name="connsiteX2" fmla="*/ 225753 w 608415"/>
                <a:gd name="connsiteY2" fmla="*/ 173761 h 582377"/>
                <a:gd name="connsiteX3" fmla="*/ 265489 w 608415"/>
                <a:gd name="connsiteY3" fmla="*/ 223847 h 582377"/>
                <a:gd name="connsiteX4" fmla="*/ 273865 w 608415"/>
                <a:gd name="connsiteY4" fmla="*/ 234399 h 582377"/>
                <a:gd name="connsiteX5" fmla="*/ 333225 w 608415"/>
                <a:gd name="connsiteY5" fmla="*/ 234448 h 582377"/>
                <a:gd name="connsiteX6" fmla="*/ 349440 w 608415"/>
                <a:gd name="connsiteY6" fmla="*/ 250689 h 582377"/>
                <a:gd name="connsiteX7" fmla="*/ 349440 w 608415"/>
                <a:gd name="connsiteY7" fmla="*/ 263576 h 582377"/>
                <a:gd name="connsiteX8" fmla="*/ 333225 w 608415"/>
                <a:gd name="connsiteY8" fmla="*/ 279768 h 582377"/>
                <a:gd name="connsiteX9" fmla="*/ 262957 w 608415"/>
                <a:gd name="connsiteY9" fmla="*/ 279768 h 582377"/>
                <a:gd name="connsiteX10" fmla="*/ 245183 w 608415"/>
                <a:gd name="connsiteY10" fmla="*/ 271161 h 582377"/>
                <a:gd name="connsiteX11" fmla="*/ 215576 w 608415"/>
                <a:gd name="connsiteY11" fmla="*/ 233183 h 582377"/>
                <a:gd name="connsiteX12" fmla="*/ 209197 w 608415"/>
                <a:gd name="connsiteY12" fmla="*/ 230071 h 582377"/>
                <a:gd name="connsiteX13" fmla="*/ 207200 w 608415"/>
                <a:gd name="connsiteY13" fmla="*/ 230071 h 582377"/>
                <a:gd name="connsiteX14" fmla="*/ 199117 w 608415"/>
                <a:gd name="connsiteY14" fmla="*/ 238095 h 582377"/>
                <a:gd name="connsiteX15" fmla="*/ 198873 w 608415"/>
                <a:gd name="connsiteY15" fmla="*/ 566184 h 582377"/>
                <a:gd name="connsiteX16" fmla="*/ 182658 w 608415"/>
                <a:gd name="connsiteY16" fmla="*/ 582377 h 582377"/>
                <a:gd name="connsiteX17" fmla="*/ 155388 w 608415"/>
                <a:gd name="connsiteY17" fmla="*/ 582377 h 582377"/>
                <a:gd name="connsiteX18" fmla="*/ 139124 w 608415"/>
                <a:gd name="connsiteY18" fmla="*/ 566184 h 582377"/>
                <a:gd name="connsiteX19" fmla="*/ 139124 w 608415"/>
                <a:gd name="connsiteY19" fmla="*/ 430270 h 582377"/>
                <a:gd name="connsiteX20" fmla="*/ 130456 w 608415"/>
                <a:gd name="connsiteY20" fmla="*/ 421566 h 582377"/>
                <a:gd name="connsiteX21" fmla="*/ 121739 w 608415"/>
                <a:gd name="connsiteY21" fmla="*/ 430270 h 582377"/>
                <a:gd name="connsiteX22" fmla="*/ 121739 w 608415"/>
                <a:gd name="connsiteY22" fmla="*/ 565503 h 582377"/>
                <a:gd name="connsiteX23" fmla="*/ 104842 w 608415"/>
                <a:gd name="connsiteY23" fmla="*/ 582377 h 582377"/>
                <a:gd name="connsiteX24" fmla="*/ 78157 w 608415"/>
                <a:gd name="connsiteY24" fmla="*/ 582377 h 582377"/>
                <a:gd name="connsiteX25" fmla="*/ 61941 w 608415"/>
                <a:gd name="connsiteY25" fmla="*/ 566184 h 582377"/>
                <a:gd name="connsiteX26" fmla="*/ 61795 w 608415"/>
                <a:gd name="connsiteY26" fmla="*/ 238095 h 582377"/>
                <a:gd name="connsiteX27" fmla="*/ 53760 w 608415"/>
                <a:gd name="connsiteY27" fmla="*/ 230071 h 582377"/>
                <a:gd name="connsiteX28" fmla="*/ 45725 w 608415"/>
                <a:gd name="connsiteY28" fmla="*/ 238095 h 582377"/>
                <a:gd name="connsiteX29" fmla="*/ 45725 w 608415"/>
                <a:gd name="connsiteY29" fmla="*/ 364283 h 582377"/>
                <a:gd name="connsiteX30" fmla="*/ 29461 w 608415"/>
                <a:gd name="connsiteY30" fmla="*/ 380476 h 582377"/>
                <a:gd name="connsiteX31" fmla="*/ 16216 w 608415"/>
                <a:gd name="connsiteY31" fmla="*/ 380476 h 582377"/>
                <a:gd name="connsiteX32" fmla="*/ 0 w 608415"/>
                <a:gd name="connsiteY32" fmla="*/ 364283 h 582377"/>
                <a:gd name="connsiteX33" fmla="*/ 0 w 608415"/>
                <a:gd name="connsiteY33" fmla="*/ 191267 h 582377"/>
                <a:gd name="connsiteX34" fmla="*/ 37204 w 608415"/>
                <a:gd name="connsiteY34" fmla="*/ 154115 h 582377"/>
                <a:gd name="connsiteX35" fmla="*/ 281805 w 608415"/>
                <a:gd name="connsiteY35" fmla="*/ 51936 h 582377"/>
                <a:gd name="connsiteX36" fmla="*/ 592197 w 608415"/>
                <a:gd name="connsiteY36" fmla="*/ 51936 h 582377"/>
                <a:gd name="connsiteX37" fmla="*/ 608415 w 608415"/>
                <a:gd name="connsiteY37" fmla="*/ 68179 h 582377"/>
                <a:gd name="connsiteX38" fmla="*/ 608415 w 608415"/>
                <a:gd name="connsiteY38" fmla="*/ 273407 h 582377"/>
                <a:gd name="connsiteX39" fmla="*/ 592197 w 608415"/>
                <a:gd name="connsiteY39" fmla="*/ 289601 h 582377"/>
                <a:gd name="connsiteX40" fmla="*/ 347848 w 608415"/>
                <a:gd name="connsiteY40" fmla="*/ 289601 h 582377"/>
                <a:gd name="connsiteX41" fmla="*/ 368937 w 608415"/>
                <a:gd name="connsiteY41" fmla="*/ 257066 h 582377"/>
                <a:gd name="connsiteX42" fmla="*/ 362167 w 608415"/>
                <a:gd name="connsiteY42" fmla="*/ 236252 h 582377"/>
                <a:gd name="connsiteX43" fmla="*/ 424460 w 608415"/>
                <a:gd name="connsiteY43" fmla="*/ 159997 h 582377"/>
                <a:gd name="connsiteX44" fmla="*/ 423047 w 608415"/>
                <a:gd name="connsiteY44" fmla="*/ 144142 h 582377"/>
                <a:gd name="connsiteX45" fmla="*/ 406683 w 608415"/>
                <a:gd name="connsiteY45" fmla="*/ 145844 h 582377"/>
                <a:gd name="connsiteX46" fmla="*/ 343660 w 608415"/>
                <a:gd name="connsiteY46" fmla="*/ 222927 h 582377"/>
                <a:gd name="connsiteX47" fmla="*/ 333140 w 608415"/>
                <a:gd name="connsiteY47" fmla="*/ 221370 h 582377"/>
                <a:gd name="connsiteX48" fmla="*/ 333140 w 608415"/>
                <a:gd name="connsiteY48" fmla="*/ 221468 h 582377"/>
                <a:gd name="connsiteX49" fmla="*/ 280247 w 608415"/>
                <a:gd name="connsiteY49" fmla="*/ 221468 h 582377"/>
                <a:gd name="connsiteX50" fmla="*/ 265538 w 608415"/>
                <a:gd name="connsiteY50" fmla="*/ 202890 h 582377"/>
                <a:gd name="connsiteX51" fmla="*/ 265538 w 608415"/>
                <a:gd name="connsiteY51" fmla="*/ 68179 h 582377"/>
                <a:gd name="connsiteX52" fmla="*/ 281805 w 608415"/>
                <a:gd name="connsiteY52" fmla="*/ 51936 h 582377"/>
                <a:gd name="connsiteX53" fmla="*/ 130688 w 608415"/>
                <a:gd name="connsiteY53" fmla="*/ 0 h 582377"/>
                <a:gd name="connsiteX54" fmla="*/ 197161 w 608415"/>
                <a:gd name="connsiteY54" fmla="*/ 66402 h 582377"/>
                <a:gd name="connsiteX55" fmla="*/ 130688 w 608415"/>
                <a:gd name="connsiteY55" fmla="*/ 132804 h 582377"/>
                <a:gd name="connsiteX56" fmla="*/ 64215 w 608415"/>
                <a:gd name="connsiteY56" fmla="*/ 66402 h 582377"/>
                <a:gd name="connsiteX57" fmla="*/ 130688 w 608415"/>
                <a:gd name="connsiteY57" fmla="*/ 0 h 582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8415" h="582377">
                  <a:moveTo>
                    <a:pt x="37204" y="154115"/>
                  </a:moveTo>
                  <a:lnTo>
                    <a:pt x="185044" y="154115"/>
                  </a:lnTo>
                  <a:cubicBezTo>
                    <a:pt x="200870" y="154115"/>
                    <a:pt x="215868" y="161409"/>
                    <a:pt x="225753" y="173761"/>
                  </a:cubicBezTo>
                  <a:lnTo>
                    <a:pt x="265489" y="223847"/>
                  </a:lnTo>
                  <a:lnTo>
                    <a:pt x="273865" y="234399"/>
                  </a:lnTo>
                  <a:cubicBezTo>
                    <a:pt x="273865" y="234399"/>
                    <a:pt x="311506" y="234399"/>
                    <a:pt x="333225" y="234448"/>
                  </a:cubicBezTo>
                  <a:cubicBezTo>
                    <a:pt x="342185" y="234448"/>
                    <a:pt x="349440" y="241742"/>
                    <a:pt x="349440" y="250689"/>
                  </a:cubicBezTo>
                  <a:lnTo>
                    <a:pt x="349440" y="263576"/>
                  </a:lnTo>
                  <a:cubicBezTo>
                    <a:pt x="349440" y="272523"/>
                    <a:pt x="342185" y="279768"/>
                    <a:pt x="333225" y="279768"/>
                  </a:cubicBezTo>
                  <a:lnTo>
                    <a:pt x="262957" y="279768"/>
                  </a:lnTo>
                  <a:cubicBezTo>
                    <a:pt x="255993" y="279768"/>
                    <a:pt x="249468" y="276608"/>
                    <a:pt x="245183" y="271161"/>
                  </a:cubicBezTo>
                  <a:lnTo>
                    <a:pt x="215576" y="233183"/>
                  </a:lnTo>
                  <a:cubicBezTo>
                    <a:pt x="214066" y="231238"/>
                    <a:pt x="211680" y="230071"/>
                    <a:pt x="209197" y="230071"/>
                  </a:cubicBezTo>
                  <a:lnTo>
                    <a:pt x="207200" y="230071"/>
                  </a:lnTo>
                  <a:cubicBezTo>
                    <a:pt x="202769" y="230071"/>
                    <a:pt x="199117" y="233621"/>
                    <a:pt x="199117" y="238095"/>
                  </a:cubicBezTo>
                  <a:lnTo>
                    <a:pt x="198873" y="566184"/>
                  </a:lnTo>
                  <a:cubicBezTo>
                    <a:pt x="198873" y="575132"/>
                    <a:pt x="191618" y="582377"/>
                    <a:pt x="182658" y="582377"/>
                  </a:cubicBezTo>
                  <a:lnTo>
                    <a:pt x="155388" y="582377"/>
                  </a:lnTo>
                  <a:cubicBezTo>
                    <a:pt x="146428" y="582377"/>
                    <a:pt x="139124" y="575132"/>
                    <a:pt x="139124" y="566184"/>
                  </a:cubicBezTo>
                  <a:lnTo>
                    <a:pt x="139124" y="430270"/>
                  </a:lnTo>
                  <a:cubicBezTo>
                    <a:pt x="139124" y="425456"/>
                    <a:pt x="135228" y="421566"/>
                    <a:pt x="130456" y="421566"/>
                  </a:cubicBezTo>
                  <a:cubicBezTo>
                    <a:pt x="125635" y="421566"/>
                    <a:pt x="121739" y="425456"/>
                    <a:pt x="121739" y="430270"/>
                  </a:cubicBezTo>
                  <a:lnTo>
                    <a:pt x="121739" y="565503"/>
                  </a:lnTo>
                  <a:cubicBezTo>
                    <a:pt x="121739" y="574791"/>
                    <a:pt x="114143" y="582377"/>
                    <a:pt x="104842" y="582377"/>
                  </a:cubicBezTo>
                  <a:lnTo>
                    <a:pt x="78157" y="582377"/>
                  </a:lnTo>
                  <a:cubicBezTo>
                    <a:pt x="69197" y="582377"/>
                    <a:pt x="61941" y="575132"/>
                    <a:pt x="61941" y="566184"/>
                  </a:cubicBezTo>
                  <a:lnTo>
                    <a:pt x="61795" y="238095"/>
                  </a:lnTo>
                  <a:cubicBezTo>
                    <a:pt x="61795" y="233670"/>
                    <a:pt x="58240" y="230071"/>
                    <a:pt x="53760" y="230071"/>
                  </a:cubicBezTo>
                  <a:cubicBezTo>
                    <a:pt x="49329" y="230071"/>
                    <a:pt x="45725" y="233621"/>
                    <a:pt x="45725" y="238095"/>
                  </a:cubicBezTo>
                  <a:lnTo>
                    <a:pt x="45725" y="364283"/>
                  </a:lnTo>
                  <a:cubicBezTo>
                    <a:pt x="45725" y="373230"/>
                    <a:pt x="38421" y="380476"/>
                    <a:pt x="29461" y="380476"/>
                  </a:cubicBezTo>
                  <a:lnTo>
                    <a:pt x="16216" y="380476"/>
                  </a:lnTo>
                  <a:cubicBezTo>
                    <a:pt x="7256" y="380476"/>
                    <a:pt x="0" y="373230"/>
                    <a:pt x="0" y="364283"/>
                  </a:cubicBezTo>
                  <a:lnTo>
                    <a:pt x="0" y="191267"/>
                  </a:lnTo>
                  <a:cubicBezTo>
                    <a:pt x="0" y="170746"/>
                    <a:pt x="16703" y="154115"/>
                    <a:pt x="37204" y="154115"/>
                  </a:cubicBezTo>
                  <a:close/>
                  <a:moveTo>
                    <a:pt x="281805" y="51936"/>
                  </a:moveTo>
                  <a:lnTo>
                    <a:pt x="592197" y="51936"/>
                  </a:lnTo>
                  <a:cubicBezTo>
                    <a:pt x="601158" y="51936"/>
                    <a:pt x="608415" y="59231"/>
                    <a:pt x="608415" y="68179"/>
                  </a:cubicBezTo>
                  <a:lnTo>
                    <a:pt x="608415" y="273407"/>
                  </a:lnTo>
                  <a:cubicBezTo>
                    <a:pt x="608415" y="282355"/>
                    <a:pt x="601158" y="289601"/>
                    <a:pt x="592197" y="289601"/>
                  </a:cubicBezTo>
                  <a:lnTo>
                    <a:pt x="347848" y="289601"/>
                  </a:lnTo>
                  <a:cubicBezTo>
                    <a:pt x="360219" y="284008"/>
                    <a:pt x="368937" y="271510"/>
                    <a:pt x="368937" y="257066"/>
                  </a:cubicBezTo>
                  <a:cubicBezTo>
                    <a:pt x="368937" y="249285"/>
                    <a:pt x="366404" y="242088"/>
                    <a:pt x="362167" y="236252"/>
                  </a:cubicBezTo>
                  <a:lnTo>
                    <a:pt x="424460" y="159997"/>
                  </a:lnTo>
                  <a:cubicBezTo>
                    <a:pt x="428405" y="155182"/>
                    <a:pt x="427772" y="148130"/>
                    <a:pt x="423047" y="144142"/>
                  </a:cubicBezTo>
                  <a:cubicBezTo>
                    <a:pt x="418177" y="140009"/>
                    <a:pt x="410677" y="140933"/>
                    <a:pt x="406683" y="145844"/>
                  </a:cubicBezTo>
                  <a:lnTo>
                    <a:pt x="343660" y="222927"/>
                  </a:lnTo>
                  <a:cubicBezTo>
                    <a:pt x="340299" y="221954"/>
                    <a:pt x="336792" y="221370"/>
                    <a:pt x="333140" y="221370"/>
                  </a:cubicBezTo>
                  <a:lnTo>
                    <a:pt x="333140" y="221468"/>
                  </a:lnTo>
                  <a:lnTo>
                    <a:pt x="280247" y="221468"/>
                  </a:lnTo>
                  <a:lnTo>
                    <a:pt x="265538" y="202890"/>
                  </a:lnTo>
                  <a:lnTo>
                    <a:pt x="265538" y="68179"/>
                  </a:lnTo>
                  <a:cubicBezTo>
                    <a:pt x="265538" y="59231"/>
                    <a:pt x="272844" y="51936"/>
                    <a:pt x="281805" y="51936"/>
                  </a:cubicBezTo>
                  <a:close/>
                  <a:moveTo>
                    <a:pt x="130688" y="0"/>
                  </a:moveTo>
                  <a:cubicBezTo>
                    <a:pt x="167400" y="0"/>
                    <a:pt x="197161" y="29729"/>
                    <a:pt x="197161" y="66402"/>
                  </a:cubicBezTo>
                  <a:cubicBezTo>
                    <a:pt x="197161" y="103075"/>
                    <a:pt x="167400" y="132804"/>
                    <a:pt x="130688" y="132804"/>
                  </a:cubicBezTo>
                  <a:cubicBezTo>
                    <a:pt x="93976" y="132804"/>
                    <a:pt x="64215" y="103075"/>
                    <a:pt x="64215" y="66402"/>
                  </a:cubicBezTo>
                  <a:cubicBezTo>
                    <a:pt x="64215" y="29729"/>
                    <a:pt x="93976" y="0"/>
                    <a:pt x="130688"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1" name="íšḻiḑè"/>
          <p:cNvSpPr txBox="1"/>
          <p:nvPr/>
        </p:nvSpPr>
        <p:spPr>
          <a:xfrm>
            <a:off x="6693449" y="4800103"/>
            <a:ext cx="3538454" cy="7973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国家科技进步一等奖</a:t>
            </a:r>
            <a:r>
              <a:rPr lang="en-US" altLang="zh-CN"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4</a:t>
            </a: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项（</a:t>
            </a:r>
            <a:r>
              <a:rPr lang="en-US" altLang="zh-CN"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1978-2011</a:t>
            </a: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年） </a:t>
            </a:r>
            <a:b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b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全国毕业生就业典型经验高校（</a:t>
            </a:r>
            <a:r>
              <a:rPr lang="en-US" altLang="zh-CN"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2013</a:t>
            </a: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年） </a:t>
            </a:r>
            <a:b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b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全国创新创业典型经验高校（</a:t>
            </a:r>
            <a:r>
              <a:rPr lang="en-US" altLang="zh-CN"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2019</a:t>
            </a: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年） </a:t>
            </a:r>
            <a:b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br>
            <a:r>
              <a:rPr lang="en-US" altLang="zh-CN"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181</a:t>
            </a: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项国家级科研成果奖励（</a:t>
            </a:r>
            <a:r>
              <a:rPr lang="en-US" altLang="zh-CN"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1978</a:t>
            </a: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年至</a:t>
            </a:r>
            <a:r>
              <a:rPr lang="en-US" altLang="zh-CN"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2020</a:t>
            </a: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年</a:t>
            </a:r>
            <a:r>
              <a:rPr lang="en-US" altLang="zh-CN"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1</a:t>
            </a:r>
            <a:r>
              <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月）</a:t>
            </a:r>
            <a:endParaRPr lang="zh-CN" altLang="en-US" sz="900" dirty="0">
              <a:solidFill>
                <a:schemeClr val="tx1">
                  <a:lumMod val="50000"/>
                  <a:lumOff val="50000"/>
                </a:schemeClr>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22" name="îṡļîḋé"/>
          <p:cNvSpPr txBox="1"/>
          <p:nvPr/>
        </p:nvSpPr>
        <p:spPr>
          <a:xfrm>
            <a:off x="6693449" y="4344261"/>
            <a:ext cx="3538454" cy="5651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spcBef>
                <a:spcPct val="0"/>
              </a:spcBef>
            </a:pPr>
            <a:r>
              <a:rPr lang="zh-CN" altLang="en-US" sz="28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rPr>
              <a:t>科教兴邦</a:t>
            </a:r>
            <a:endParaRPr lang="zh-CN" altLang="en-US" sz="2800" dirty="0">
              <a:gradFill>
                <a:gsLst>
                  <a:gs pos="0">
                    <a:srgbClr val="A22B17">
                      <a:lumMod val="90000"/>
                      <a:lumOff val="10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27" name="íṣľîḋê"/>
          <p:cNvSpPr/>
          <p:nvPr/>
        </p:nvSpPr>
        <p:spPr>
          <a:xfrm>
            <a:off x="1082599" y="1597405"/>
            <a:ext cx="3709992" cy="3663192"/>
          </a:xfrm>
          <a:prstGeom prst="roundRect">
            <a:avLst>
              <a:gd name="adj" fmla="val 2333"/>
            </a:avLst>
          </a:prstGeom>
          <a:solidFill>
            <a:srgbClr val="A22B17">
              <a:alpha val="25000"/>
            </a:srgbClr>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p>
        </p:txBody>
      </p:sp>
      <p:sp>
        <p:nvSpPr>
          <p:cNvPr id="2" name="文本框 1"/>
          <p:cNvSpPr txBox="1"/>
          <p:nvPr>
            <p:custDataLst>
              <p:tags r:id="rId2"/>
            </p:custDataLst>
          </p:nvPr>
        </p:nvSpPr>
        <p:spPr>
          <a:xfrm>
            <a:off x="1455420" y="123190"/>
            <a:ext cx="4133215" cy="706755"/>
          </a:xfrm>
          <a:prstGeom prst="rect">
            <a:avLst/>
          </a:prstGeom>
          <a:noFill/>
        </p:spPr>
        <p:txBody>
          <a:bodyPr wrap="square" rtlCol="0">
            <a:spAutoFit/>
          </a:bodyPr>
          <a:p>
            <a:pPr algn="l"/>
            <a:r>
              <a:rPr lang="zh-CN" altLang="en-US" sz="4000" b="1">
                <a:solidFill>
                  <a:schemeClr val="bg1"/>
                </a:solidFill>
                <a:latin typeface="思源黑体 CN Bold" panose="020B0800000000000000" charset="-122"/>
                <a:ea typeface="思源黑体 CN Bold" panose="020B0800000000000000" charset="-122"/>
              </a:rPr>
              <a:t>在此处添加标题</a:t>
            </a:r>
            <a:endParaRPr lang="zh-CN" altLang="en-US" sz="4000" b="1">
              <a:solidFill>
                <a:schemeClr val="bg1"/>
              </a:solidFill>
              <a:latin typeface="思源黑体 CN Bold" panose="020B0800000000000000" charset="-122"/>
              <a:ea typeface="思源黑体 CN Bold" panose="020B0800000000000000" charset="-122"/>
            </a:endParaRPr>
          </a:p>
        </p:txBody>
      </p:sp>
      <p:sp>
        <p:nvSpPr>
          <p:cNvPr id="5" name="文本框 4"/>
          <p:cNvSpPr txBox="1"/>
          <p:nvPr>
            <p:custDataLst>
              <p:tags r:id="rId3"/>
            </p:custDataLst>
          </p:nvPr>
        </p:nvSpPr>
        <p:spPr>
          <a:xfrm>
            <a:off x="370205" y="22860"/>
            <a:ext cx="984250" cy="891540"/>
          </a:xfrm>
          <a:prstGeom prst="rect">
            <a:avLst/>
          </a:prstGeom>
          <a:noFill/>
        </p:spPr>
        <p:txBody>
          <a:bodyPr wrap="square" rtlCol="0">
            <a:spAutoFit/>
          </a:bodyPr>
          <a:p>
            <a:pPr algn="ctr"/>
            <a:r>
              <a:rPr lang="en-US" sz="5200" b="1">
                <a:solidFill>
                  <a:schemeClr val="bg1"/>
                </a:solidFill>
                <a:latin typeface="思源黑体 CN Bold" panose="020B0800000000000000" charset="-122"/>
                <a:ea typeface="思源黑体 CN Bold" panose="020B0800000000000000" charset="-122"/>
              </a:rPr>
              <a:t>01</a:t>
            </a:r>
            <a:endParaRPr lang="en-US" sz="5200" b="1">
              <a:solidFill>
                <a:schemeClr val="bg1"/>
              </a:solidFill>
              <a:latin typeface="思源黑体 CN Bold" panose="020B0800000000000000" charset="-122"/>
              <a:ea typeface="思源黑体 CN Bold" panose="020B0800000000000000" charset="-122"/>
            </a:endParaRPr>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PA-组合 69"/>
          <p:cNvGrpSpPr/>
          <p:nvPr>
            <p:custDataLst>
              <p:tags r:id="rId1"/>
            </p:custDataLst>
          </p:nvPr>
        </p:nvGrpSpPr>
        <p:grpSpPr>
          <a:xfrm>
            <a:off x="-4677507" y="-2297723"/>
            <a:ext cx="21547015" cy="5726725"/>
            <a:chOff x="-4677507" y="-2297723"/>
            <a:chExt cx="21547015" cy="5726725"/>
          </a:xfrm>
        </p:grpSpPr>
        <p:pic>
          <p:nvPicPr>
            <p:cNvPr id="71" name="PA-图片 14"/>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27707" b="30089"/>
            <a:stretch>
              <a:fillRect/>
            </a:stretch>
          </p:blipFill>
          <p:spPr>
            <a:xfrm>
              <a:off x="0" y="1"/>
              <a:ext cx="12192000" cy="3429001"/>
            </a:xfrm>
            <a:custGeom>
              <a:avLst/>
              <a:gdLst>
                <a:gd name="connsiteX0" fmla="*/ 0 w 12192000"/>
                <a:gd name="connsiteY0" fmla="*/ 0 h 3429001"/>
                <a:gd name="connsiteX1" fmla="*/ 12192000 w 12192000"/>
                <a:gd name="connsiteY1" fmla="*/ 0 h 3429001"/>
                <a:gd name="connsiteX2" fmla="*/ 12192000 w 12192000"/>
                <a:gd name="connsiteY2" fmla="*/ 2925589 h 3429001"/>
                <a:gd name="connsiteX3" fmla="*/ 12119571 w 12192000"/>
                <a:gd name="connsiteY3" fmla="*/ 2939984 h 3429001"/>
                <a:gd name="connsiteX4" fmla="*/ 6096001 w 12192000"/>
                <a:gd name="connsiteY4" fmla="*/ 3429001 h 3429001"/>
                <a:gd name="connsiteX5" fmla="*/ 72430 w 12192000"/>
                <a:gd name="connsiteY5" fmla="*/ 2939984 h 3429001"/>
                <a:gd name="connsiteX6" fmla="*/ 0 w 12192000"/>
                <a:gd name="connsiteY6" fmla="*/ 2925589 h 342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9001">
                  <a:moveTo>
                    <a:pt x="0" y="0"/>
                  </a:moveTo>
                  <a:lnTo>
                    <a:pt x="12192000" y="0"/>
                  </a:lnTo>
                  <a:lnTo>
                    <a:pt x="12192000" y="2925589"/>
                  </a:lnTo>
                  <a:lnTo>
                    <a:pt x="12119571" y="2939984"/>
                  </a:lnTo>
                  <a:cubicBezTo>
                    <a:pt x="10400109" y="3248724"/>
                    <a:pt x="8327268" y="3429001"/>
                    <a:pt x="6096001" y="3429001"/>
                  </a:cubicBezTo>
                  <a:cubicBezTo>
                    <a:pt x="3864735" y="3429001"/>
                    <a:pt x="1791894" y="3248724"/>
                    <a:pt x="72430" y="2939984"/>
                  </a:cubicBezTo>
                  <a:lnTo>
                    <a:pt x="0" y="2925589"/>
                  </a:lnTo>
                  <a:close/>
                </a:path>
              </a:pathLst>
            </a:custGeom>
          </p:spPr>
        </p:pic>
        <p:sp>
          <p:nvSpPr>
            <p:cNvPr id="72" name="PA-椭圆 7"/>
            <p:cNvSpPr/>
            <p:nvPr>
              <p:custDataLst>
                <p:tags r:id="rId4"/>
              </p:custDataLst>
            </p:nvPr>
          </p:nvSpPr>
          <p:spPr>
            <a:xfrm>
              <a:off x="-4677507" y="-2297723"/>
              <a:ext cx="21547015" cy="5726723"/>
            </a:xfrm>
            <a:prstGeom prst="ellipse">
              <a:avLst/>
            </a:prstGeom>
            <a:gradFill flip="none" rotWithShape="1">
              <a:gsLst>
                <a:gs pos="41000">
                  <a:srgbClr val="A61818"/>
                </a:gs>
                <a:gs pos="100000">
                  <a:srgbClr val="ED881D">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PA-文本框 3"/>
          <p:cNvSpPr txBox="1"/>
          <p:nvPr>
            <p:custDataLst>
              <p:tags r:id="rId5"/>
            </p:custDataLst>
          </p:nvPr>
        </p:nvSpPr>
        <p:spPr>
          <a:xfrm>
            <a:off x="4630420" y="2522379"/>
            <a:ext cx="2931160" cy="645160"/>
          </a:xfrm>
          <a:prstGeom prst="rect">
            <a:avLst/>
          </a:prstGeom>
          <a:noFill/>
        </p:spPr>
        <p:txBody>
          <a:bodyPr wrap="square" rtlCol="0">
            <a:spAutoFit/>
          </a:bodyPr>
          <a:lstStyle/>
          <a:p>
            <a:pPr algn="ctr"/>
            <a:r>
              <a:rPr lang="zh-CN" altLang="en-US" sz="36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a:t>
            </a:r>
            <a:r>
              <a:rPr lang="zh-CN" altLang="en-US" sz="36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四部分</a:t>
            </a:r>
            <a:endParaRPr lang="zh-CN" altLang="en-US" sz="36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5" name="PA-文本框 4"/>
          <p:cNvSpPr txBox="1"/>
          <p:nvPr>
            <p:custDataLst>
              <p:tags r:id="rId6"/>
            </p:custDataLst>
          </p:nvPr>
        </p:nvSpPr>
        <p:spPr>
          <a:xfrm>
            <a:off x="4630420" y="3090446"/>
            <a:ext cx="2931160" cy="337185"/>
          </a:xfrm>
          <a:prstGeom prst="rect">
            <a:avLst/>
          </a:prstGeom>
          <a:noFill/>
        </p:spPr>
        <p:txBody>
          <a:bodyPr wrap="square" rtlCol="0">
            <a:spAutoFit/>
          </a:bodyPr>
          <a:lstStyle/>
          <a:p>
            <a:pPr algn="ctr"/>
            <a:r>
              <a:rPr lang="en-US" altLang="zh-CN" sz="1600" dirty="0">
                <a:solidFill>
                  <a:schemeClr val="bg1"/>
                </a:solidFill>
                <a:latin typeface="微软雅黑" panose="020B0503020204020204" charset="-122"/>
                <a:ea typeface="微软雅黑" panose="020B0503020204020204" charset="-122"/>
              </a:rPr>
              <a:t>The first part</a:t>
            </a:r>
            <a:endParaRPr lang="en-US" altLang="zh-CN" sz="1600" dirty="0">
              <a:solidFill>
                <a:schemeClr val="bg1"/>
              </a:solidFill>
              <a:latin typeface="微软雅黑" panose="020B0503020204020204" charset="-122"/>
              <a:ea typeface="微软雅黑" panose="020B0503020204020204" charset="-122"/>
            </a:endParaRPr>
          </a:p>
        </p:txBody>
      </p:sp>
      <p:sp>
        <p:nvSpPr>
          <p:cNvPr id="68" name="PA-文本框 67"/>
          <p:cNvSpPr txBox="1"/>
          <p:nvPr>
            <p:custDataLst>
              <p:tags r:id="rId7"/>
            </p:custDataLst>
          </p:nvPr>
        </p:nvSpPr>
        <p:spPr>
          <a:xfrm>
            <a:off x="3474334" y="3554750"/>
            <a:ext cx="5243332" cy="922020"/>
          </a:xfrm>
          <a:prstGeom prst="rect">
            <a:avLst/>
          </a:prstGeom>
          <a:noFill/>
        </p:spPr>
        <p:txBody>
          <a:bodyPr wrap="square" rtlCol="0">
            <a:spAutoFit/>
          </a:bodyPr>
          <a:lstStyle/>
          <a:p>
            <a:pPr algn="ctr"/>
            <a:r>
              <a:rPr lang="zh-CN" altLang="en-US" sz="5400" spc="600" dirty="0">
                <a:solidFill>
                  <a:srgbClr val="A61818"/>
                </a:solidFill>
                <a:latin typeface="优设标题黑" panose="00000500000000000000" pitchFamily="2" charset="-122"/>
                <a:ea typeface="优设标题黑" panose="00000500000000000000" pitchFamily="2" charset="-122"/>
              </a:rPr>
              <a:t>文字</a:t>
            </a:r>
            <a:r>
              <a:rPr lang="zh-CN" altLang="en-US" sz="5400" spc="600" dirty="0">
                <a:solidFill>
                  <a:srgbClr val="A61818"/>
                </a:solidFill>
                <a:latin typeface="优设标题黑" panose="00000500000000000000" pitchFamily="2" charset="-122"/>
                <a:ea typeface="优设标题黑" panose="00000500000000000000" pitchFamily="2" charset="-122"/>
              </a:rPr>
              <a:t>内容</a:t>
            </a:r>
            <a:endParaRPr lang="zh-CN" altLang="en-US" sz="5400" spc="600" dirty="0">
              <a:solidFill>
                <a:srgbClr val="A61818"/>
              </a:solidFill>
              <a:latin typeface="优设标题黑" panose="00000500000000000000" pitchFamily="2" charset="-122"/>
              <a:ea typeface="优设标题黑" panose="00000500000000000000" pitchFamily="2" charset="-122"/>
            </a:endParaRPr>
          </a:p>
        </p:txBody>
      </p:sp>
      <p:sp>
        <p:nvSpPr>
          <p:cNvPr id="69" name="PA-文本框 68"/>
          <p:cNvSpPr txBox="1"/>
          <p:nvPr>
            <p:custDataLst>
              <p:tags r:id="rId8"/>
            </p:custDataLst>
          </p:nvPr>
        </p:nvSpPr>
        <p:spPr>
          <a:xfrm>
            <a:off x="3474334" y="4293414"/>
            <a:ext cx="5243332" cy="369332"/>
          </a:xfrm>
          <a:prstGeom prst="rect">
            <a:avLst/>
          </a:prstGeom>
          <a:noFill/>
        </p:spPr>
        <p:txBody>
          <a:bodyPr wrap="square" rtlCol="0">
            <a:spAutoFit/>
          </a:bodyPr>
          <a:lstStyle/>
          <a:p>
            <a:pPr algn="ctr"/>
            <a:r>
              <a:rPr lang="en-US" altLang="zh-CN" spc="350" dirty="0">
                <a:solidFill>
                  <a:srgbClr val="A61818"/>
                </a:solidFill>
                <a:latin typeface="微软雅黑" panose="020B0503020204020204" charset="-122"/>
                <a:ea typeface="微软雅黑" panose="020B0503020204020204" charset="-122"/>
              </a:rPr>
              <a:t>Be realistic and new</a:t>
            </a:r>
            <a:endParaRPr lang="en-US" altLang="zh-CN" spc="350" dirty="0">
              <a:solidFill>
                <a:srgbClr val="A61818"/>
              </a:solidFill>
              <a:latin typeface="微软雅黑" panose="020B0503020204020204" charset="-122"/>
              <a:ea typeface="微软雅黑" panose="020B0503020204020204" charset="-122"/>
            </a:endParaRPr>
          </a:p>
        </p:txBody>
      </p:sp>
      <p:grpSp>
        <p:nvGrpSpPr>
          <p:cNvPr id="73" name="组合 72"/>
          <p:cNvGrpSpPr/>
          <p:nvPr/>
        </p:nvGrpSpPr>
        <p:grpSpPr>
          <a:xfrm>
            <a:off x="5775038" y="636936"/>
            <a:ext cx="641924" cy="642498"/>
            <a:chOff x="1560409" y="3222819"/>
            <a:chExt cx="1776413" cy="1778000"/>
          </a:xfrm>
        </p:grpSpPr>
        <p:grpSp>
          <p:nvGrpSpPr>
            <p:cNvPr id="74" name="组合 73"/>
            <p:cNvGrpSpPr/>
            <p:nvPr/>
          </p:nvGrpSpPr>
          <p:grpSpPr>
            <a:xfrm>
              <a:off x="1560409" y="3222819"/>
              <a:ext cx="1776413" cy="1778000"/>
              <a:chOff x="1560409" y="2069897"/>
              <a:chExt cx="1776413" cy="1778000"/>
            </a:xfrm>
          </p:grpSpPr>
          <p:sp>
            <p:nvSpPr>
              <p:cNvPr id="133" name="îS1îḋé"/>
              <p:cNvSpPr/>
              <p:nvPr/>
            </p:nvSpPr>
            <p:spPr bwMode="auto">
              <a:xfrm>
                <a:off x="1560409" y="2069897"/>
                <a:ext cx="1776413" cy="1778000"/>
              </a:xfrm>
              <a:prstGeom prst="ellipse">
                <a:avLst/>
              </a:prstGeom>
              <a:noFill/>
              <a:ln w="15875"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4" name="îṣḷïďé"/>
              <p:cNvSpPr/>
              <p:nvPr/>
            </p:nvSpPr>
            <p:spPr bwMode="auto">
              <a:xfrm>
                <a:off x="1779484" y="2288972"/>
                <a:ext cx="1336675" cy="1338263"/>
              </a:xfrm>
              <a:prstGeom prst="ellipse">
                <a:avLst/>
              </a:prstGeom>
              <a:noFill/>
              <a:ln w="9525"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75" name="组合 74"/>
            <p:cNvGrpSpPr/>
            <p:nvPr/>
          </p:nvGrpSpPr>
          <p:grpSpPr>
            <a:xfrm>
              <a:off x="1642165" y="3280763"/>
              <a:ext cx="1612900" cy="1662113"/>
              <a:chOff x="1641372" y="4491628"/>
              <a:chExt cx="1612900" cy="1662113"/>
            </a:xfrm>
            <a:solidFill>
              <a:schemeClr val="bg1"/>
            </a:solidFill>
          </p:grpSpPr>
          <p:sp>
            <p:nvSpPr>
              <p:cNvPr id="7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grpSp>
        <p:nvGrpSpPr>
          <p:cNvPr id="135" name="组合 134"/>
          <p:cNvGrpSpPr/>
          <p:nvPr/>
        </p:nvGrpSpPr>
        <p:grpSpPr>
          <a:xfrm>
            <a:off x="5319762" y="1457555"/>
            <a:ext cx="1552476" cy="320434"/>
            <a:chOff x="5180266" y="4756740"/>
            <a:chExt cx="5753100" cy="1187451"/>
          </a:xfrm>
          <a:solidFill>
            <a:schemeClr val="bg1"/>
          </a:solidFill>
        </p:grpSpPr>
        <p:sp>
          <p:nvSpPr>
            <p:cNvPr id="136"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3"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4"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9"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0"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8"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8"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2"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3"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5051712" y="6581001"/>
            <a:ext cx="2088576" cy="275590"/>
          </a:xfrm>
          <a:prstGeom prst="rect">
            <a:avLst/>
          </a:prstGeom>
          <a:noFill/>
        </p:spPr>
        <p:txBody>
          <a:bodyPr wrap="square" rtlCol="0">
            <a:spAutoFit/>
          </a:bodyPr>
          <a:lstStyle/>
          <a:p>
            <a:pPr algn="ctr"/>
            <a:r>
              <a:rPr lang="zh-CN" altLang="en-US" sz="1200" dirty="0">
                <a:solidFill>
                  <a:srgbClr val="A61818"/>
                </a:solidFill>
                <a:latin typeface="微软雅黑" panose="020B0503020204020204" charset="-122"/>
                <a:ea typeface="微软雅黑" panose="020B0503020204020204" charset="-122"/>
              </a:rPr>
              <a:t>求实鼎新</a:t>
            </a:r>
            <a:endParaRPr lang="zh-CN" altLang="en-US" sz="1200" dirty="0">
              <a:solidFill>
                <a:srgbClr val="A61818"/>
              </a:solidFill>
              <a:latin typeface="微软雅黑" panose="020B0503020204020204" charset="-122"/>
              <a:ea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A-îšļïďè"/>
          <p:cNvSpPr/>
          <p:nvPr>
            <p:custDataLst>
              <p:tags r:id="rId2"/>
            </p:custDataLst>
          </p:nvPr>
        </p:nvSpPr>
        <p:spPr>
          <a:xfrm>
            <a:off x="6561706" y="1433392"/>
            <a:ext cx="4422669" cy="2270507"/>
          </a:xfrm>
          <a:prstGeom prst="roundRect">
            <a:avLst>
              <a:gd name="adj" fmla="val 0"/>
            </a:avLst>
          </a:prstGeom>
          <a:gradFill flip="none" rotWithShape="1">
            <a:gsLst>
              <a:gs pos="0">
                <a:srgbClr val="B61616">
                  <a:lumMod val="98000"/>
                  <a:lumOff val="2000"/>
                  <a:alpha val="98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902727" y="1991546"/>
            <a:ext cx="4876015" cy="996298"/>
          </a:xfrm>
          <a:prstGeom prst="rect">
            <a:avLst/>
          </a:prstGeom>
        </p:spPr>
        <p:txBody>
          <a:bodyPr wrap="none">
            <a:spAutoFit/>
          </a:bodyPr>
          <a:lstStyle/>
          <a:p>
            <a:pPr>
              <a:lnSpc>
                <a:spcPct val="110000"/>
              </a:lnSpc>
              <a:spcBef>
                <a:spcPct val="0"/>
              </a:spcBef>
              <a:buSzPct val="25000"/>
            </a:pPr>
            <a:r>
              <a:rPr lang="en-US" altLang="zh-CN" sz="2800" dirty="0">
                <a:gradFill>
                  <a:gsLst>
                    <a:gs pos="0">
                      <a:srgbClr val="A22B17">
                        <a:lumMod val="90000"/>
                        <a:lumOff val="10000"/>
                      </a:srgbClr>
                    </a:gs>
                    <a:gs pos="100000">
                      <a:srgbClr val="A22B17">
                        <a:lumMod val="75000"/>
                        <a:lumOff val="25000"/>
                      </a:srgbClr>
                    </a:gs>
                  </a:gsLst>
                  <a:lin ang="0" scaled="1"/>
                </a:gradFill>
                <a:latin typeface="Impact" panose="020B0806030902050204" pitchFamily="34" charset="0"/>
                <a:ea typeface="阿里巴巴普惠体 Heavy" panose="00020600040101010101" pitchFamily="18" charset="-122"/>
              </a:rPr>
              <a:t>University of</a:t>
            </a:r>
            <a:endParaRPr lang="en-US" altLang="zh-CN" sz="2800" dirty="0">
              <a:gradFill>
                <a:gsLst>
                  <a:gs pos="0">
                    <a:srgbClr val="A22B17">
                      <a:lumMod val="90000"/>
                      <a:lumOff val="10000"/>
                    </a:srgbClr>
                  </a:gs>
                  <a:gs pos="100000">
                    <a:srgbClr val="A22B17">
                      <a:lumMod val="75000"/>
                      <a:lumOff val="25000"/>
                    </a:srgbClr>
                  </a:gs>
                </a:gsLst>
                <a:lin ang="0" scaled="1"/>
              </a:gradFill>
              <a:latin typeface="Impact" panose="020B0806030902050204" pitchFamily="34" charset="0"/>
              <a:ea typeface="阿里巴巴普惠体 Heavy" panose="00020600040101010101" pitchFamily="18" charset="-122"/>
            </a:endParaRPr>
          </a:p>
          <a:p>
            <a:pPr>
              <a:lnSpc>
                <a:spcPct val="110000"/>
              </a:lnSpc>
              <a:spcBef>
                <a:spcPct val="0"/>
              </a:spcBef>
              <a:buSzPct val="25000"/>
            </a:pPr>
            <a:r>
              <a:rPr lang="en-US" altLang="zh-CN" sz="2800" dirty="0">
                <a:gradFill>
                  <a:gsLst>
                    <a:gs pos="0">
                      <a:srgbClr val="A22B17">
                        <a:lumMod val="90000"/>
                        <a:lumOff val="10000"/>
                      </a:srgbClr>
                    </a:gs>
                    <a:gs pos="100000">
                      <a:srgbClr val="A22B17">
                        <a:lumMod val="75000"/>
                        <a:lumOff val="25000"/>
                      </a:srgbClr>
                    </a:gs>
                  </a:gsLst>
                  <a:lin ang="0" scaled="1"/>
                </a:gradFill>
                <a:latin typeface="Impact" panose="020B0806030902050204" pitchFamily="34" charset="0"/>
                <a:ea typeface="阿里巴巴普惠体 Heavy" panose="00020600040101010101" pitchFamily="18" charset="-122"/>
              </a:rPr>
              <a:t>Science and Technology Beijing</a:t>
            </a:r>
            <a:endParaRPr lang="en-US" altLang="zh-CN" sz="2800" dirty="0">
              <a:gradFill>
                <a:gsLst>
                  <a:gs pos="0">
                    <a:srgbClr val="A22B17">
                      <a:lumMod val="90000"/>
                      <a:lumOff val="10000"/>
                    </a:srgbClr>
                  </a:gs>
                  <a:gs pos="100000">
                    <a:srgbClr val="A22B17">
                      <a:lumMod val="75000"/>
                      <a:lumOff val="25000"/>
                    </a:srgbClr>
                  </a:gs>
                </a:gsLst>
                <a:lin ang="0" scaled="1"/>
              </a:gradFill>
              <a:latin typeface="Impact" panose="020B0806030902050204" pitchFamily="34" charset="0"/>
              <a:ea typeface="阿里巴巴普惠体 Heavy" panose="00020600040101010101" pitchFamily="18" charset="-122"/>
            </a:endParaRPr>
          </a:p>
        </p:txBody>
      </p:sp>
      <p:sp>
        <p:nvSpPr>
          <p:cNvPr id="10" name="矩形 9"/>
          <p:cNvSpPr/>
          <p:nvPr/>
        </p:nvSpPr>
        <p:spPr>
          <a:xfrm>
            <a:off x="902727" y="3870156"/>
            <a:ext cx="3608421" cy="1753365"/>
          </a:xfrm>
          <a:prstGeom prst="rect">
            <a:avLst/>
          </a:prstGeom>
        </p:spPr>
        <p:txBody>
          <a:bodyPr wrap="square">
            <a:spAutoFit/>
          </a:bodyPr>
          <a:lstStyle/>
          <a:p>
            <a:pPr>
              <a:lnSpc>
                <a:spcPct val="130000"/>
              </a:lnSpc>
            </a:pPr>
            <a:r>
              <a:rPr lang="zh-CN" altLang="en-US"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北京科技大学于</a:t>
            </a:r>
            <a:r>
              <a:rPr lang="en-US" altLang="zh-CN"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1952</a:t>
            </a:r>
            <a:r>
              <a:rPr lang="zh-CN" altLang="en-US"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年由天津大学（原北洋大学）、清华大学等</a:t>
            </a:r>
            <a:r>
              <a:rPr lang="en-US" altLang="zh-CN"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6</a:t>
            </a:r>
            <a:r>
              <a:rPr lang="zh-CN" altLang="en-US"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所国内著名大学的矿冶系科组建而成，现已发展成为以工为主，工、理、管、文、经、法等多学科协调发展的教育部直属全国重点大学，是全国首批正式成立研究生院的高等学校之一。</a:t>
            </a:r>
            <a:endParaRPr lang="zh-CN" altLang="en-US"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endParaRPr>
          </a:p>
        </p:txBody>
      </p:sp>
      <p:sp>
        <p:nvSpPr>
          <p:cNvPr id="19" name="矩形 18"/>
          <p:cNvSpPr/>
          <p:nvPr/>
        </p:nvSpPr>
        <p:spPr>
          <a:xfrm>
            <a:off x="1016860" y="3250650"/>
            <a:ext cx="849086" cy="123446"/>
          </a:xfrm>
          <a:prstGeom prst="rect">
            <a:avLst/>
          </a:prstGeom>
          <a:gradFill flip="none" rotWithShape="1">
            <a:gsLst>
              <a:gs pos="0">
                <a:srgbClr val="B61616">
                  <a:lumMod val="98000"/>
                  <a:lumOff val="2000"/>
                  <a:alpha val="98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t="8118" b="5515"/>
          <a:stretch>
            <a:fillRect/>
          </a:stretch>
        </p:blipFill>
        <p:spPr>
          <a:xfrm>
            <a:off x="6451276" y="1428553"/>
            <a:ext cx="4422669" cy="2150397"/>
          </a:xfrm>
          <a:prstGeom prst="rect">
            <a:avLst/>
          </a:prstGeom>
          <a:ln>
            <a:solidFill>
              <a:srgbClr val="C6341C"/>
            </a:solidFill>
          </a:ln>
        </p:spPr>
      </p:pic>
      <p:graphicFrame>
        <p:nvGraphicFramePr>
          <p:cNvPr id="25" name="图表 24"/>
          <p:cNvGraphicFramePr/>
          <p:nvPr/>
        </p:nvGraphicFramePr>
        <p:xfrm>
          <a:off x="6096000" y="3870156"/>
          <a:ext cx="5439782" cy="2489798"/>
        </p:xfrm>
        <a:graphic>
          <a:graphicData uri="http://schemas.openxmlformats.org/drawingml/2006/chart">
            <c:chart xmlns:c="http://schemas.openxmlformats.org/drawingml/2006/chart" xmlns:r="http://schemas.openxmlformats.org/officeDocument/2006/relationships" r:id="rId1"/>
          </a:graphicData>
        </a:graphic>
      </p:graphicFrame>
      <p:sp>
        <p:nvSpPr>
          <p:cNvPr id="2" name="文本框 1"/>
          <p:cNvSpPr txBox="1"/>
          <p:nvPr>
            <p:custDataLst>
              <p:tags r:id="rId4"/>
            </p:custDataLst>
          </p:nvPr>
        </p:nvSpPr>
        <p:spPr>
          <a:xfrm>
            <a:off x="1455420" y="123190"/>
            <a:ext cx="4133215" cy="706755"/>
          </a:xfrm>
          <a:prstGeom prst="rect">
            <a:avLst/>
          </a:prstGeom>
          <a:noFill/>
        </p:spPr>
        <p:txBody>
          <a:bodyPr wrap="square" rtlCol="0">
            <a:spAutoFit/>
          </a:bodyPr>
          <a:p>
            <a:pPr algn="l"/>
            <a:r>
              <a:rPr lang="zh-CN" altLang="en-US" sz="4000" b="1">
                <a:solidFill>
                  <a:schemeClr val="bg1"/>
                </a:solidFill>
                <a:latin typeface="思源黑体 CN Bold" panose="020B0800000000000000" charset="-122"/>
                <a:ea typeface="思源黑体 CN Bold" panose="020B0800000000000000" charset="-122"/>
              </a:rPr>
              <a:t>在此处添加标题</a:t>
            </a:r>
            <a:endParaRPr lang="zh-CN" altLang="en-US" sz="4000" b="1">
              <a:solidFill>
                <a:schemeClr val="bg1"/>
              </a:solidFill>
              <a:latin typeface="思源黑体 CN Bold" panose="020B0800000000000000" charset="-122"/>
              <a:ea typeface="思源黑体 CN Bold" panose="020B0800000000000000" charset="-122"/>
            </a:endParaRPr>
          </a:p>
        </p:txBody>
      </p:sp>
      <p:sp>
        <p:nvSpPr>
          <p:cNvPr id="5" name="文本框 4"/>
          <p:cNvSpPr txBox="1"/>
          <p:nvPr>
            <p:custDataLst>
              <p:tags r:id="rId5"/>
            </p:custDataLst>
          </p:nvPr>
        </p:nvSpPr>
        <p:spPr>
          <a:xfrm>
            <a:off x="370205" y="22860"/>
            <a:ext cx="984250" cy="891540"/>
          </a:xfrm>
          <a:prstGeom prst="rect">
            <a:avLst/>
          </a:prstGeom>
          <a:noFill/>
        </p:spPr>
        <p:txBody>
          <a:bodyPr wrap="square" rtlCol="0">
            <a:spAutoFit/>
          </a:bodyPr>
          <a:p>
            <a:pPr algn="ctr"/>
            <a:r>
              <a:rPr lang="en-US" sz="5200" b="1">
                <a:solidFill>
                  <a:schemeClr val="bg1"/>
                </a:solidFill>
                <a:latin typeface="思源黑体 CN Bold" panose="020B0800000000000000" charset="-122"/>
                <a:ea typeface="思源黑体 CN Bold" panose="020B0800000000000000" charset="-122"/>
              </a:rPr>
              <a:t>01</a:t>
            </a:r>
            <a:endParaRPr lang="en-US" sz="52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A-îšļïďè"/>
          <p:cNvSpPr/>
          <p:nvPr>
            <p:custDataLst>
              <p:tags r:id="rId1"/>
            </p:custDataLst>
          </p:nvPr>
        </p:nvSpPr>
        <p:spPr>
          <a:xfrm>
            <a:off x="3093781" y="1676848"/>
            <a:ext cx="6268598" cy="3311712"/>
          </a:xfrm>
          <a:prstGeom prst="roundRect">
            <a:avLst>
              <a:gd name="adj" fmla="val 0"/>
            </a:avLst>
          </a:prstGeom>
          <a:gradFill flip="none" rotWithShape="1">
            <a:gsLst>
              <a:gs pos="0">
                <a:srgbClr val="B61616">
                  <a:lumMod val="98000"/>
                  <a:lumOff val="2000"/>
                  <a:alpha val="98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PA-îṧḷîḋè"/>
          <p:cNvSpPr/>
          <p:nvPr>
            <p:custDataLst>
              <p:tags r:id="rId2"/>
            </p:custDataLst>
          </p:nvPr>
        </p:nvSpPr>
        <p:spPr>
          <a:xfrm>
            <a:off x="1450691" y="1590264"/>
            <a:ext cx="1799772" cy="3311712"/>
          </a:xfrm>
          <a:prstGeom prst="roundRect">
            <a:avLst>
              <a:gd name="adj" fmla="val 13203"/>
            </a:avLst>
          </a:prstGeom>
          <a:blipFill dpi="0" rotWithShape="1">
            <a:blip r:embed="rId3">
              <a:alphaModFix amt="10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ïş1ïḍe"/>
          <p:cNvSpPr/>
          <p:nvPr>
            <p:custDataLst>
              <p:tags r:id="rId4"/>
            </p:custDataLst>
          </p:nvPr>
        </p:nvSpPr>
        <p:spPr>
          <a:xfrm>
            <a:off x="8936188" y="1590264"/>
            <a:ext cx="1799772" cy="3311712"/>
          </a:xfrm>
          <a:prstGeom prst="roundRect">
            <a:avLst>
              <a:gd name="adj" fmla="val 14935"/>
            </a:avLst>
          </a:prstGeom>
          <a:blipFill dpi="0" rotWithShape="1">
            <a:blip r:embed="rId5">
              <a:alphaModFix amt="10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îšļïďè"/>
          <p:cNvSpPr/>
          <p:nvPr>
            <p:custDataLst>
              <p:tags r:id="rId6"/>
            </p:custDataLst>
          </p:nvPr>
        </p:nvSpPr>
        <p:spPr>
          <a:xfrm>
            <a:off x="2961701" y="1590264"/>
            <a:ext cx="6268598" cy="3311712"/>
          </a:xfrm>
          <a:prstGeom prst="roundRect">
            <a:avLst>
              <a:gd name="adj" fmla="val 0"/>
            </a:avLst>
          </a:prstGeom>
          <a:blipFill dpi="0" rotWithShape="1">
            <a:blip r:embed="rId7"/>
            <a:srcRect/>
            <a:tile tx="0" ty="0" sx="100000" sy="100000" flip="none" algn="tl"/>
          </a:blipFill>
          <a:ln>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PA-ïsḷiḑe"/>
          <p:cNvSpPr txBox="1"/>
          <p:nvPr>
            <p:custDataLst>
              <p:tags r:id="rId8"/>
            </p:custDataLst>
          </p:nvPr>
        </p:nvSpPr>
        <p:spPr>
          <a:xfrm>
            <a:off x="1090463" y="5258024"/>
            <a:ext cx="10011074" cy="307777"/>
          </a:xfrm>
          <a:prstGeom prst="rect">
            <a:avLst/>
          </a:prstGeom>
        </p:spPr>
        <p:txBody>
          <a:bodyPr wrap="none" rtlCol="0">
            <a:spAutoFit/>
          </a:bodyPr>
          <a:lstStyle/>
          <a:p>
            <a:r>
              <a:rPr lang="en-US" altLang="zh-CN"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1997</a:t>
            </a:r>
            <a:r>
              <a:rPr lang="zh-CN" altLang="en-US"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年</a:t>
            </a:r>
            <a:r>
              <a:rPr lang="en-US" altLang="zh-CN"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5</a:t>
            </a:r>
            <a:r>
              <a:rPr lang="zh-CN" altLang="en-US"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月，学校首批进入国家“</a:t>
            </a:r>
            <a:r>
              <a:rPr lang="en-US" altLang="zh-CN"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211</a:t>
            </a:r>
            <a:r>
              <a:rPr lang="zh-CN" altLang="en-US"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工程”建设高校行列。</a:t>
            </a:r>
            <a:r>
              <a:rPr lang="en-US" altLang="zh-CN"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2006</a:t>
            </a:r>
            <a:r>
              <a:rPr lang="zh-CN" altLang="en-US"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年，学校成为首批“</a:t>
            </a:r>
            <a:r>
              <a:rPr lang="en-US" altLang="zh-CN"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985</a:t>
            </a:r>
            <a:r>
              <a:rPr lang="zh-CN" altLang="en-US"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rPr>
              <a:t>工程”优势学科创新平台建设高校。</a:t>
            </a:r>
            <a:endParaRPr lang="zh-CN" altLang="en-US" sz="1400" dirty="0">
              <a:gradFill>
                <a:gsLst>
                  <a:gs pos="0">
                    <a:srgbClr val="A22B17">
                      <a:lumMod val="90000"/>
                      <a:lumOff val="10000"/>
                    </a:srgbClr>
                  </a:gs>
                  <a:gs pos="99000">
                    <a:srgbClr val="A22B17">
                      <a:lumMod val="75000"/>
                      <a:lumOff val="25000"/>
                    </a:srgbClr>
                  </a:gs>
                </a:gsLst>
                <a:lin ang="0" scaled="1"/>
              </a:gradFill>
              <a:latin typeface="阿里巴巴普惠体" panose="00020600040101010101" pitchFamily="18" charset="-122"/>
              <a:ea typeface="阿里巴巴普惠体" panose="00020600040101010101" pitchFamily="18" charset="-122"/>
            </a:endParaRPr>
          </a:p>
        </p:txBody>
      </p:sp>
      <p:sp>
        <p:nvSpPr>
          <p:cNvPr id="2" name="文本框 1"/>
          <p:cNvSpPr txBox="1"/>
          <p:nvPr>
            <p:custDataLst>
              <p:tags r:id="rId9"/>
            </p:custDataLst>
          </p:nvPr>
        </p:nvSpPr>
        <p:spPr>
          <a:xfrm>
            <a:off x="1455420" y="123190"/>
            <a:ext cx="4133215" cy="706755"/>
          </a:xfrm>
          <a:prstGeom prst="rect">
            <a:avLst/>
          </a:prstGeom>
          <a:noFill/>
        </p:spPr>
        <p:txBody>
          <a:bodyPr wrap="square" rtlCol="0">
            <a:spAutoFit/>
          </a:bodyPr>
          <a:p>
            <a:pPr algn="l"/>
            <a:r>
              <a:rPr lang="zh-CN" altLang="en-US" sz="4000" b="1">
                <a:solidFill>
                  <a:schemeClr val="bg1"/>
                </a:solidFill>
                <a:latin typeface="思源黑体 CN Bold" panose="020B0800000000000000" charset="-122"/>
                <a:ea typeface="思源黑体 CN Bold" panose="020B0800000000000000" charset="-122"/>
              </a:rPr>
              <a:t>在此处添加标题</a:t>
            </a:r>
            <a:endParaRPr lang="zh-CN" altLang="en-US" sz="4000" b="1">
              <a:solidFill>
                <a:schemeClr val="bg1"/>
              </a:solidFill>
              <a:latin typeface="思源黑体 CN Bold" panose="020B0800000000000000" charset="-122"/>
              <a:ea typeface="思源黑体 CN Bold" panose="020B0800000000000000" charset="-122"/>
            </a:endParaRPr>
          </a:p>
        </p:txBody>
      </p:sp>
      <p:sp>
        <p:nvSpPr>
          <p:cNvPr id="7" name="文本框 6"/>
          <p:cNvSpPr txBox="1"/>
          <p:nvPr>
            <p:custDataLst>
              <p:tags r:id="rId10"/>
            </p:custDataLst>
          </p:nvPr>
        </p:nvSpPr>
        <p:spPr>
          <a:xfrm>
            <a:off x="370205" y="22860"/>
            <a:ext cx="984250" cy="891540"/>
          </a:xfrm>
          <a:prstGeom prst="rect">
            <a:avLst/>
          </a:prstGeom>
          <a:noFill/>
        </p:spPr>
        <p:txBody>
          <a:bodyPr wrap="square" rtlCol="0">
            <a:spAutoFit/>
          </a:bodyPr>
          <a:p>
            <a:pPr algn="ctr"/>
            <a:r>
              <a:rPr lang="en-US" sz="5200" b="1">
                <a:solidFill>
                  <a:schemeClr val="bg1"/>
                </a:solidFill>
                <a:latin typeface="思源黑体 CN Bold" panose="020B0800000000000000" charset="-122"/>
                <a:ea typeface="思源黑体 CN Bold" panose="020B0800000000000000" charset="-122"/>
              </a:rPr>
              <a:t>01</a:t>
            </a:r>
            <a:endParaRPr lang="en-US" sz="52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0"/>
            <a:ext cx="12191365" cy="6858000"/>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4" name="图片 3" descr="资源 13"/>
          <p:cNvPicPr>
            <a:picLocks noChangeAspect="1"/>
          </p:cNvPicPr>
          <p:nvPr>
            <p:custDataLst>
              <p:tags r:id="rId2"/>
            </p:custDataLst>
          </p:nvPr>
        </p:nvPicPr>
        <p:blipFill>
          <a:blip r:embed="rId3">
            <a:alphaModFix amt="50000"/>
          </a:blip>
          <a:stretch>
            <a:fillRect/>
          </a:stretch>
        </p:blipFill>
        <p:spPr>
          <a:xfrm>
            <a:off x="3420110" y="1392555"/>
            <a:ext cx="8771890" cy="5465445"/>
          </a:xfrm>
          <a:prstGeom prst="rect">
            <a:avLst/>
          </a:prstGeom>
        </p:spPr>
      </p:pic>
      <p:sp>
        <p:nvSpPr>
          <p:cNvPr id="10" name="文本框 9"/>
          <p:cNvSpPr txBox="1"/>
          <p:nvPr/>
        </p:nvSpPr>
        <p:spPr>
          <a:xfrm>
            <a:off x="946150" y="2171700"/>
            <a:ext cx="10299065" cy="1383665"/>
          </a:xfrm>
          <a:prstGeom prst="rect">
            <a:avLst/>
          </a:prstGeom>
          <a:noFill/>
        </p:spPr>
        <p:txBody>
          <a:bodyPr wrap="square" rtlCol="0">
            <a:spAutoFit/>
          </a:bodyPr>
          <a:p>
            <a:pPr algn="ctr"/>
            <a:r>
              <a:rPr lang="zh-CN" altLang="en-US" sz="8400" b="1">
                <a:solidFill>
                  <a:schemeClr val="bg1"/>
                </a:solidFill>
                <a:latin typeface="思源黑体 CN Bold" panose="020B0800000000000000" charset="-122"/>
                <a:ea typeface="思源黑体 CN Bold" panose="020B0800000000000000" charset="-122"/>
              </a:rPr>
              <a:t>THANKS</a:t>
            </a:r>
            <a:endParaRPr lang="zh-CN" altLang="en-US" sz="8400" b="1">
              <a:solidFill>
                <a:schemeClr val="bg1"/>
              </a:solidFill>
              <a:latin typeface="思源黑体 CN Bold" panose="020B0800000000000000" charset="-122"/>
              <a:ea typeface="思源黑体 CN Bold" panose="020B0800000000000000" charset="-122"/>
            </a:endParaRPr>
          </a:p>
        </p:txBody>
      </p:sp>
      <p:sp>
        <p:nvSpPr>
          <p:cNvPr id="12" name="文本框 11"/>
          <p:cNvSpPr txBox="1"/>
          <p:nvPr>
            <p:custDataLst>
              <p:tags r:id="rId4"/>
            </p:custDataLst>
          </p:nvPr>
        </p:nvSpPr>
        <p:spPr>
          <a:xfrm>
            <a:off x="2469833" y="3592830"/>
            <a:ext cx="7251700" cy="1014730"/>
          </a:xfrm>
          <a:prstGeom prst="rect">
            <a:avLst/>
          </a:prstGeom>
          <a:noFill/>
        </p:spPr>
        <p:txBody>
          <a:bodyPr wrap="square" rtlCol="0">
            <a:spAutoFit/>
          </a:bodyPr>
          <a:p>
            <a:pPr algn="ctr"/>
            <a:r>
              <a:rPr lang="zh-CN" altLang="en-US" sz="6000" b="1">
                <a:solidFill>
                  <a:schemeClr val="bg1"/>
                </a:solidFill>
                <a:latin typeface="思源黑体 CN Bold" panose="020B0800000000000000" charset="-122"/>
                <a:ea typeface="思源黑体 CN Bold" panose="020B0800000000000000" charset="-122"/>
              </a:rPr>
              <a:t>感谢</a:t>
            </a:r>
            <a:endParaRPr lang="zh-CN" altLang="en-US" sz="6000" b="1">
              <a:solidFill>
                <a:schemeClr val="bg1"/>
              </a:solidFill>
              <a:latin typeface="思源黑体 CN Bold" panose="020B0800000000000000" charset="-122"/>
              <a:ea typeface="思源黑体 CN Bold" panose="020B0800000000000000" charset="-122"/>
            </a:endParaRPr>
          </a:p>
        </p:txBody>
      </p:sp>
      <p:pic>
        <p:nvPicPr>
          <p:cNvPr id="7" name="图片 6" descr="资源 1@10x"/>
          <p:cNvPicPr>
            <a:picLocks noChangeAspect="1"/>
          </p:cNvPicPr>
          <p:nvPr/>
        </p:nvPicPr>
        <p:blipFill>
          <a:blip r:embed="rId5"/>
          <a:stretch>
            <a:fillRect/>
          </a:stretch>
        </p:blipFill>
        <p:spPr>
          <a:xfrm>
            <a:off x="473710" y="386080"/>
            <a:ext cx="2874010" cy="5200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同侧圆角矩形 17"/>
          <p:cNvSpPr/>
          <p:nvPr>
            <p:custDataLst>
              <p:tags r:id="rId1"/>
            </p:custDataLst>
          </p:nvPr>
        </p:nvSpPr>
        <p:spPr>
          <a:xfrm rot="5400000">
            <a:off x="-1005840" y="992505"/>
            <a:ext cx="6859270" cy="4848860"/>
          </a:xfrm>
          <a:prstGeom prst="round2SameRect">
            <a:avLst>
              <a:gd name="adj1" fmla="val 11170"/>
              <a:gd name="adj2" fmla="val 0"/>
            </a:avLst>
          </a:prstGeom>
          <a:gradFill>
            <a:gsLst>
              <a:gs pos="0">
                <a:srgbClr val="A41518">
                  <a:alpha val="40000"/>
                </a:srgbClr>
              </a:gs>
              <a:gs pos="55000">
                <a:srgbClr val="CB521B">
                  <a:alpha val="40000"/>
                </a:srgbClr>
              </a:gs>
              <a:gs pos="100000">
                <a:srgbClr val="F08D1D">
                  <a:alpha val="40000"/>
                </a:srgb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同侧圆角矩形 16"/>
          <p:cNvSpPr/>
          <p:nvPr>
            <p:custDataLst>
              <p:tags r:id="rId2"/>
            </p:custDataLst>
          </p:nvPr>
        </p:nvSpPr>
        <p:spPr>
          <a:xfrm rot="5400000">
            <a:off x="-1082675" y="1069975"/>
            <a:ext cx="6859270" cy="4693920"/>
          </a:xfrm>
          <a:prstGeom prst="round2SameRect">
            <a:avLst>
              <a:gd name="adj1" fmla="val 11170"/>
              <a:gd name="adj2" fmla="val 0"/>
            </a:avLst>
          </a:prstGeom>
          <a:gradFill>
            <a:gsLst>
              <a:gs pos="0">
                <a:srgbClr val="A41518"/>
              </a:gs>
              <a:gs pos="55000">
                <a:srgbClr val="CB521B"/>
              </a:gs>
              <a:gs pos="100000">
                <a:srgbClr val="F08D1D"/>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3" name="图片 2" descr="资源 18"/>
          <p:cNvPicPr>
            <a:picLocks noChangeAspect="1"/>
          </p:cNvPicPr>
          <p:nvPr/>
        </p:nvPicPr>
        <p:blipFill>
          <a:blip r:embed="rId3">
            <a:alphaModFix amt="50000"/>
          </a:blip>
          <a:srcRect t="44442"/>
          <a:stretch>
            <a:fillRect/>
          </a:stretch>
        </p:blipFill>
        <p:spPr>
          <a:xfrm>
            <a:off x="0" y="3429000"/>
            <a:ext cx="4693920" cy="3417570"/>
          </a:xfrm>
          <a:prstGeom prst="rect">
            <a:avLst/>
          </a:prstGeom>
        </p:spPr>
      </p:pic>
      <p:sp>
        <p:nvSpPr>
          <p:cNvPr id="12" name="文本框 11"/>
          <p:cNvSpPr txBox="1"/>
          <p:nvPr>
            <p:custDataLst>
              <p:tags r:id="rId4"/>
            </p:custDataLst>
          </p:nvPr>
        </p:nvSpPr>
        <p:spPr>
          <a:xfrm>
            <a:off x="1784985" y="2861945"/>
            <a:ext cx="1769745" cy="891540"/>
          </a:xfrm>
          <a:prstGeom prst="rect">
            <a:avLst/>
          </a:prstGeom>
          <a:noFill/>
        </p:spPr>
        <p:txBody>
          <a:bodyPr wrap="square" rtlCol="0">
            <a:spAutoFit/>
          </a:bodyPr>
          <a:p>
            <a:pPr algn="ctr"/>
            <a:r>
              <a:rPr lang="zh-CN" altLang="en-US" sz="5200" b="1">
                <a:solidFill>
                  <a:schemeClr val="bg1"/>
                </a:solidFill>
                <a:latin typeface="思源黑体 CN Bold" panose="020B0800000000000000" charset="-122"/>
                <a:ea typeface="思源黑体 CN Bold" panose="020B0800000000000000" charset="-122"/>
              </a:rPr>
              <a:t>目</a:t>
            </a:r>
            <a:r>
              <a:rPr lang="en-US" altLang="zh-CN" sz="5200" b="1">
                <a:solidFill>
                  <a:schemeClr val="bg1"/>
                </a:solidFill>
                <a:latin typeface="思源黑体 CN Bold" panose="020B0800000000000000" charset="-122"/>
                <a:ea typeface="思源黑体 CN Bold" panose="020B0800000000000000" charset="-122"/>
              </a:rPr>
              <a:t> </a:t>
            </a:r>
            <a:r>
              <a:rPr lang="zh-CN" altLang="en-US" sz="5200" b="1">
                <a:solidFill>
                  <a:schemeClr val="bg1"/>
                </a:solidFill>
                <a:latin typeface="思源黑体 CN Bold" panose="020B0800000000000000" charset="-122"/>
                <a:ea typeface="思源黑体 CN Bold" panose="020B0800000000000000" charset="-122"/>
              </a:rPr>
              <a:t>录</a:t>
            </a:r>
            <a:endParaRPr lang="zh-CN" altLang="en-US" sz="5200" b="1">
              <a:solidFill>
                <a:schemeClr val="bg1"/>
              </a:solidFill>
              <a:latin typeface="思源黑体 CN Bold" panose="020B0800000000000000" charset="-122"/>
              <a:ea typeface="思源黑体 CN Bold" panose="020B0800000000000000" charset="-122"/>
            </a:endParaRPr>
          </a:p>
        </p:txBody>
      </p:sp>
      <p:sp>
        <p:nvSpPr>
          <p:cNvPr id="6" name="文本框 5"/>
          <p:cNvSpPr txBox="1"/>
          <p:nvPr>
            <p:custDataLst>
              <p:tags r:id="rId5"/>
            </p:custDataLst>
          </p:nvPr>
        </p:nvSpPr>
        <p:spPr>
          <a:xfrm>
            <a:off x="6276975" y="1165860"/>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01</a:t>
            </a:r>
            <a:endParaRPr lang="en-US" sz="5200" b="1">
              <a:solidFill>
                <a:srgbClr val="CC1609"/>
              </a:solidFill>
              <a:latin typeface="思源黑体 CN Bold" panose="020B0800000000000000" charset="-122"/>
              <a:ea typeface="思源黑体 CN Bold" panose="020B0800000000000000" charset="-122"/>
            </a:endParaRPr>
          </a:p>
        </p:txBody>
      </p:sp>
      <p:sp>
        <p:nvSpPr>
          <p:cNvPr id="8" name="文本框 7"/>
          <p:cNvSpPr txBox="1"/>
          <p:nvPr>
            <p:custDataLst>
              <p:tags r:id="rId6"/>
            </p:custDataLst>
          </p:nvPr>
        </p:nvSpPr>
        <p:spPr>
          <a:xfrm>
            <a:off x="7393305" y="1384935"/>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9" name="文本框 8"/>
          <p:cNvSpPr txBox="1"/>
          <p:nvPr>
            <p:custDataLst>
              <p:tags r:id="rId7"/>
            </p:custDataLst>
          </p:nvPr>
        </p:nvSpPr>
        <p:spPr>
          <a:xfrm>
            <a:off x="7393305" y="1839595"/>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sp>
        <p:nvSpPr>
          <p:cNvPr id="10" name="文本框 9"/>
          <p:cNvSpPr txBox="1"/>
          <p:nvPr>
            <p:custDataLst>
              <p:tags r:id="rId8"/>
            </p:custDataLst>
          </p:nvPr>
        </p:nvSpPr>
        <p:spPr>
          <a:xfrm>
            <a:off x="6276975" y="2825115"/>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02</a:t>
            </a:r>
            <a:endParaRPr lang="en-US" sz="5200" b="1">
              <a:solidFill>
                <a:srgbClr val="CC1609"/>
              </a:solidFill>
              <a:latin typeface="思源黑体 CN Bold" panose="020B0800000000000000" charset="-122"/>
              <a:ea typeface="思源黑体 CN Bold" panose="020B0800000000000000" charset="-122"/>
            </a:endParaRPr>
          </a:p>
        </p:txBody>
      </p:sp>
      <p:sp>
        <p:nvSpPr>
          <p:cNvPr id="11" name="文本框 10"/>
          <p:cNvSpPr txBox="1"/>
          <p:nvPr>
            <p:custDataLst>
              <p:tags r:id="rId9"/>
            </p:custDataLst>
          </p:nvPr>
        </p:nvSpPr>
        <p:spPr>
          <a:xfrm>
            <a:off x="7393305" y="3044190"/>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13" name="文本框 12"/>
          <p:cNvSpPr txBox="1"/>
          <p:nvPr>
            <p:custDataLst>
              <p:tags r:id="rId10"/>
            </p:custDataLst>
          </p:nvPr>
        </p:nvSpPr>
        <p:spPr>
          <a:xfrm>
            <a:off x="7393305" y="3498850"/>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sp>
        <p:nvSpPr>
          <p:cNvPr id="14" name="文本框 13"/>
          <p:cNvSpPr txBox="1"/>
          <p:nvPr>
            <p:custDataLst>
              <p:tags r:id="rId11"/>
            </p:custDataLst>
          </p:nvPr>
        </p:nvSpPr>
        <p:spPr>
          <a:xfrm>
            <a:off x="6276975" y="4540250"/>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03</a:t>
            </a:r>
            <a:endParaRPr lang="en-US" sz="5200" b="1">
              <a:solidFill>
                <a:srgbClr val="CC1609"/>
              </a:solidFill>
              <a:latin typeface="思源黑体 CN Bold" panose="020B0800000000000000" charset="-122"/>
              <a:ea typeface="思源黑体 CN Bold" panose="020B0800000000000000" charset="-122"/>
            </a:endParaRPr>
          </a:p>
        </p:txBody>
      </p:sp>
      <p:sp>
        <p:nvSpPr>
          <p:cNvPr id="15" name="文本框 14"/>
          <p:cNvSpPr txBox="1"/>
          <p:nvPr>
            <p:custDataLst>
              <p:tags r:id="rId12"/>
            </p:custDataLst>
          </p:nvPr>
        </p:nvSpPr>
        <p:spPr>
          <a:xfrm>
            <a:off x="7393305" y="4759325"/>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16" name="文本框 15"/>
          <p:cNvSpPr txBox="1"/>
          <p:nvPr>
            <p:custDataLst>
              <p:tags r:id="rId13"/>
            </p:custDataLst>
          </p:nvPr>
        </p:nvSpPr>
        <p:spPr>
          <a:xfrm>
            <a:off x="7393305" y="5213985"/>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pic>
        <p:nvPicPr>
          <p:cNvPr id="2" name="图片 1" descr="资源 1@10x"/>
          <p:cNvPicPr>
            <a:picLocks noChangeAspect="1"/>
          </p:cNvPicPr>
          <p:nvPr/>
        </p:nvPicPr>
        <p:blipFill>
          <a:blip r:embed="rId14"/>
          <a:stretch>
            <a:fillRect/>
          </a:stretch>
        </p:blipFill>
        <p:spPr>
          <a:xfrm>
            <a:off x="473710" y="386080"/>
            <a:ext cx="2874010" cy="52006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PA-组合 69"/>
          <p:cNvGrpSpPr/>
          <p:nvPr>
            <p:custDataLst>
              <p:tags r:id="rId1"/>
            </p:custDataLst>
          </p:nvPr>
        </p:nvGrpSpPr>
        <p:grpSpPr>
          <a:xfrm>
            <a:off x="-4677507" y="-2297723"/>
            <a:ext cx="21547015" cy="5726725"/>
            <a:chOff x="-4677507" y="-2297723"/>
            <a:chExt cx="21547015" cy="5726725"/>
          </a:xfrm>
        </p:grpSpPr>
        <p:pic>
          <p:nvPicPr>
            <p:cNvPr id="71" name="PA-图片 14"/>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27707" b="30089"/>
            <a:stretch>
              <a:fillRect/>
            </a:stretch>
          </p:blipFill>
          <p:spPr>
            <a:xfrm>
              <a:off x="0" y="1"/>
              <a:ext cx="12192000" cy="3429001"/>
            </a:xfrm>
            <a:custGeom>
              <a:avLst/>
              <a:gdLst>
                <a:gd name="connsiteX0" fmla="*/ 0 w 12192000"/>
                <a:gd name="connsiteY0" fmla="*/ 0 h 3429001"/>
                <a:gd name="connsiteX1" fmla="*/ 12192000 w 12192000"/>
                <a:gd name="connsiteY1" fmla="*/ 0 h 3429001"/>
                <a:gd name="connsiteX2" fmla="*/ 12192000 w 12192000"/>
                <a:gd name="connsiteY2" fmla="*/ 2925589 h 3429001"/>
                <a:gd name="connsiteX3" fmla="*/ 12119571 w 12192000"/>
                <a:gd name="connsiteY3" fmla="*/ 2939984 h 3429001"/>
                <a:gd name="connsiteX4" fmla="*/ 6096001 w 12192000"/>
                <a:gd name="connsiteY4" fmla="*/ 3429001 h 3429001"/>
                <a:gd name="connsiteX5" fmla="*/ 72430 w 12192000"/>
                <a:gd name="connsiteY5" fmla="*/ 2939984 h 3429001"/>
                <a:gd name="connsiteX6" fmla="*/ 0 w 12192000"/>
                <a:gd name="connsiteY6" fmla="*/ 2925589 h 342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9001">
                  <a:moveTo>
                    <a:pt x="0" y="0"/>
                  </a:moveTo>
                  <a:lnTo>
                    <a:pt x="12192000" y="0"/>
                  </a:lnTo>
                  <a:lnTo>
                    <a:pt x="12192000" y="2925589"/>
                  </a:lnTo>
                  <a:lnTo>
                    <a:pt x="12119571" y="2939984"/>
                  </a:lnTo>
                  <a:cubicBezTo>
                    <a:pt x="10400109" y="3248724"/>
                    <a:pt x="8327268" y="3429001"/>
                    <a:pt x="6096001" y="3429001"/>
                  </a:cubicBezTo>
                  <a:cubicBezTo>
                    <a:pt x="3864735" y="3429001"/>
                    <a:pt x="1791894" y="3248724"/>
                    <a:pt x="72430" y="2939984"/>
                  </a:cubicBezTo>
                  <a:lnTo>
                    <a:pt x="0" y="2925589"/>
                  </a:lnTo>
                  <a:close/>
                </a:path>
              </a:pathLst>
            </a:custGeom>
          </p:spPr>
        </p:pic>
        <p:sp>
          <p:nvSpPr>
            <p:cNvPr id="72" name="PA-椭圆 7"/>
            <p:cNvSpPr/>
            <p:nvPr>
              <p:custDataLst>
                <p:tags r:id="rId4"/>
              </p:custDataLst>
            </p:nvPr>
          </p:nvSpPr>
          <p:spPr>
            <a:xfrm>
              <a:off x="-4677507" y="-2297723"/>
              <a:ext cx="21547015" cy="5726723"/>
            </a:xfrm>
            <a:prstGeom prst="ellipse">
              <a:avLst/>
            </a:prstGeom>
            <a:gradFill flip="none" rotWithShape="1">
              <a:gsLst>
                <a:gs pos="41000">
                  <a:srgbClr val="A61818"/>
                </a:gs>
                <a:gs pos="100000">
                  <a:srgbClr val="ED881D">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PA-文本框 3"/>
          <p:cNvSpPr txBox="1"/>
          <p:nvPr>
            <p:custDataLst>
              <p:tags r:id="rId5"/>
            </p:custDataLst>
          </p:nvPr>
        </p:nvSpPr>
        <p:spPr>
          <a:xfrm>
            <a:off x="4630420" y="2522379"/>
            <a:ext cx="2931160" cy="645160"/>
          </a:xfrm>
          <a:prstGeom prst="rect">
            <a:avLst/>
          </a:prstGeom>
          <a:noFill/>
        </p:spPr>
        <p:txBody>
          <a:bodyPr wrap="square" rtlCol="0">
            <a:spAutoFit/>
          </a:bodyPr>
          <a:lstStyle/>
          <a:p>
            <a:pPr algn="ctr"/>
            <a:r>
              <a:rPr lang="zh-CN" altLang="en-US" sz="36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第一部分</a:t>
            </a:r>
            <a:endParaRPr lang="zh-CN" altLang="en-US" sz="36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5" name="PA-文本框 4"/>
          <p:cNvSpPr txBox="1"/>
          <p:nvPr>
            <p:custDataLst>
              <p:tags r:id="rId6"/>
            </p:custDataLst>
          </p:nvPr>
        </p:nvSpPr>
        <p:spPr>
          <a:xfrm>
            <a:off x="4630420" y="3090446"/>
            <a:ext cx="2931160" cy="337185"/>
          </a:xfrm>
          <a:prstGeom prst="rect">
            <a:avLst/>
          </a:prstGeom>
          <a:noFill/>
        </p:spPr>
        <p:txBody>
          <a:bodyPr wrap="square" rtlCol="0">
            <a:spAutoFit/>
          </a:bodyPr>
          <a:lstStyle/>
          <a:p>
            <a:pPr algn="ctr"/>
            <a:r>
              <a:rPr lang="en-US" altLang="zh-CN" sz="1600" dirty="0">
                <a:solidFill>
                  <a:schemeClr val="bg1"/>
                </a:solidFill>
                <a:latin typeface="微软雅黑" panose="020B0503020204020204" charset="-122"/>
                <a:ea typeface="微软雅黑" panose="020B0503020204020204" charset="-122"/>
              </a:rPr>
              <a:t>The first part</a:t>
            </a:r>
            <a:endParaRPr lang="en-US" altLang="zh-CN" sz="1600" dirty="0">
              <a:solidFill>
                <a:schemeClr val="bg1"/>
              </a:solidFill>
              <a:latin typeface="微软雅黑" panose="020B0503020204020204" charset="-122"/>
              <a:ea typeface="微软雅黑" panose="020B0503020204020204" charset="-122"/>
            </a:endParaRPr>
          </a:p>
        </p:txBody>
      </p:sp>
      <p:sp>
        <p:nvSpPr>
          <p:cNvPr id="68" name="PA-文本框 67"/>
          <p:cNvSpPr txBox="1"/>
          <p:nvPr>
            <p:custDataLst>
              <p:tags r:id="rId7"/>
            </p:custDataLst>
          </p:nvPr>
        </p:nvSpPr>
        <p:spPr>
          <a:xfrm>
            <a:off x="3474334" y="3554750"/>
            <a:ext cx="5243332" cy="922020"/>
          </a:xfrm>
          <a:prstGeom prst="rect">
            <a:avLst/>
          </a:prstGeom>
          <a:noFill/>
        </p:spPr>
        <p:txBody>
          <a:bodyPr wrap="square" rtlCol="0">
            <a:spAutoFit/>
          </a:bodyPr>
          <a:lstStyle/>
          <a:p>
            <a:pPr algn="ctr"/>
            <a:r>
              <a:rPr lang="zh-CN" altLang="en-US" sz="5400" spc="600" dirty="0">
                <a:solidFill>
                  <a:srgbClr val="A61818"/>
                </a:solidFill>
                <a:latin typeface="优设标题黑" panose="00000500000000000000" pitchFamily="2" charset="-122"/>
                <a:ea typeface="优设标题黑" panose="00000500000000000000" pitchFamily="2" charset="-122"/>
              </a:rPr>
              <a:t>文字</a:t>
            </a:r>
            <a:r>
              <a:rPr lang="zh-CN" altLang="en-US" sz="5400" spc="600" dirty="0">
                <a:solidFill>
                  <a:srgbClr val="A61818"/>
                </a:solidFill>
                <a:latin typeface="优设标题黑" panose="00000500000000000000" pitchFamily="2" charset="-122"/>
                <a:ea typeface="优设标题黑" panose="00000500000000000000" pitchFamily="2" charset="-122"/>
              </a:rPr>
              <a:t>内容</a:t>
            </a:r>
            <a:endParaRPr lang="zh-CN" altLang="en-US" sz="5400" spc="600" dirty="0">
              <a:solidFill>
                <a:srgbClr val="A61818"/>
              </a:solidFill>
              <a:latin typeface="优设标题黑" panose="00000500000000000000" pitchFamily="2" charset="-122"/>
              <a:ea typeface="优设标题黑" panose="00000500000000000000" pitchFamily="2" charset="-122"/>
            </a:endParaRPr>
          </a:p>
        </p:txBody>
      </p:sp>
      <p:sp>
        <p:nvSpPr>
          <p:cNvPr id="69" name="PA-文本框 68"/>
          <p:cNvSpPr txBox="1"/>
          <p:nvPr>
            <p:custDataLst>
              <p:tags r:id="rId8"/>
            </p:custDataLst>
          </p:nvPr>
        </p:nvSpPr>
        <p:spPr>
          <a:xfrm>
            <a:off x="3474334" y="4293414"/>
            <a:ext cx="5243332" cy="369332"/>
          </a:xfrm>
          <a:prstGeom prst="rect">
            <a:avLst/>
          </a:prstGeom>
          <a:noFill/>
        </p:spPr>
        <p:txBody>
          <a:bodyPr wrap="square" rtlCol="0">
            <a:spAutoFit/>
          </a:bodyPr>
          <a:lstStyle/>
          <a:p>
            <a:pPr algn="ctr"/>
            <a:r>
              <a:rPr lang="en-US" altLang="zh-CN" spc="350" dirty="0">
                <a:solidFill>
                  <a:srgbClr val="A61818"/>
                </a:solidFill>
                <a:latin typeface="微软雅黑" panose="020B0503020204020204" charset="-122"/>
                <a:ea typeface="微软雅黑" panose="020B0503020204020204" charset="-122"/>
              </a:rPr>
              <a:t>Be realistic and new</a:t>
            </a:r>
            <a:endParaRPr lang="en-US" altLang="zh-CN" spc="350" dirty="0">
              <a:solidFill>
                <a:srgbClr val="A61818"/>
              </a:solidFill>
              <a:latin typeface="微软雅黑" panose="020B0503020204020204" charset="-122"/>
              <a:ea typeface="微软雅黑" panose="020B0503020204020204" charset="-122"/>
            </a:endParaRPr>
          </a:p>
        </p:txBody>
      </p:sp>
      <p:grpSp>
        <p:nvGrpSpPr>
          <p:cNvPr id="73" name="组合 72"/>
          <p:cNvGrpSpPr/>
          <p:nvPr/>
        </p:nvGrpSpPr>
        <p:grpSpPr>
          <a:xfrm>
            <a:off x="5775038" y="636936"/>
            <a:ext cx="641924" cy="642498"/>
            <a:chOff x="1560409" y="3222819"/>
            <a:chExt cx="1776413" cy="1778000"/>
          </a:xfrm>
        </p:grpSpPr>
        <p:grpSp>
          <p:nvGrpSpPr>
            <p:cNvPr id="74" name="组合 73"/>
            <p:cNvGrpSpPr/>
            <p:nvPr/>
          </p:nvGrpSpPr>
          <p:grpSpPr>
            <a:xfrm>
              <a:off x="1560409" y="3222819"/>
              <a:ext cx="1776413" cy="1778000"/>
              <a:chOff x="1560409" y="2069897"/>
              <a:chExt cx="1776413" cy="1778000"/>
            </a:xfrm>
          </p:grpSpPr>
          <p:sp>
            <p:nvSpPr>
              <p:cNvPr id="133" name="îS1îḋé"/>
              <p:cNvSpPr/>
              <p:nvPr/>
            </p:nvSpPr>
            <p:spPr bwMode="auto">
              <a:xfrm>
                <a:off x="1560409" y="2069897"/>
                <a:ext cx="1776413" cy="1778000"/>
              </a:xfrm>
              <a:prstGeom prst="ellipse">
                <a:avLst/>
              </a:prstGeom>
              <a:noFill/>
              <a:ln w="15875"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4" name="îṣḷïďé"/>
              <p:cNvSpPr/>
              <p:nvPr/>
            </p:nvSpPr>
            <p:spPr bwMode="auto">
              <a:xfrm>
                <a:off x="1779484" y="2288972"/>
                <a:ext cx="1336675" cy="1338263"/>
              </a:xfrm>
              <a:prstGeom prst="ellipse">
                <a:avLst/>
              </a:prstGeom>
              <a:noFill/>
              <a:ln w="9525"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75" name="组合 74"/>
            <p:cNvGrpSpPr/>
            <p:nvPr/>
          </p:nvGrpSpPr>
          <p:grpSpPr>
            <a:xfrm>
              <a:off x="1642165" y="3280763"/>
              <a:ext cx="1612900" cy="1662113"/>
              <a:chOff x="1641372" y="4491628"/>
              <a:chExt cx="1612900" cy="1662113"/>
            </a:xfrm>
            <a:solidFill>
              <a:schemeClr val="bg1"/>
            </a:solidFill>
          </p:grpSpPr>
          <p:sp>
            <p:nvSpPr>
              <p:cNvPr id="7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grpSp>
        <p:nvGrpSpPr>
          <p:cNvPr id="135" name="组合 134"/>
          <p:cNvGrpSpPr/>
          <p:nvPr/>
        </p:nvGrpSpPr>
        <p:grpSpPr>
          <a:xfrm>
            <a:off x="5319762" y="1457555"/>
            <a:ext cx="1552476" cy="320434"/>
            <a:chOff x="5180266" y="4756740"/>
            <a:chExt cx="5753100" cy="1187451"/>
          </a:xfrm>
          <a:solidFill>
            <a:schemeClr val="bg1"/>
          </a:solidFill>
        </p:grpSpPr>
        <p:sp>
          <p:nvSpPr>
            <p:cNvPr id="136"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3"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4"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9"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0"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8"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8"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2"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3"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5051712" y="6581001"/>
            <a:ext cx="2088576" cy="275590"/>
          </a:xfrm>
          <a:prstGeom prst="rect">
            <a:avLst/>
          </a:prstGeom>
          <a:noFill/>
        </p:spPr>
        <p:txBody>
          <a:bodyPr wrap="square" rtlCol="0">
            <a:spAutoFit/>
          </a:bodyPr>
          <a:lstStyle/>
          <a:p>
            <a:pPr algn="ctr"/>
            <a:r>
              <a:rPr lang="zh-CN" altLang="en-US" sz="1200" dirty="0">
                <a:solidFill>
                  <a:srgbClr val="A61818"/>
                </a:solidFill>
                <a:latin typeface="微软雅黑" panose="020B0503020204020204" charset="-122"/>
                <a:ea typeface="微软雅黑" panose="020B0503020204020204" charset="-122"/>
              </a:rPr>
              <a:t>求实鼎新</a:t>
            </a:r>
            <a:endParaRPr lang="zh-CN" altLang="en-US" sz="1200" dirty="0">
              <a:solidFill>
                <a:srgbClr val="A61818"/>
              </a:solidFill>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55420" y="123190"/>
            <a:ext cx="4133215" cy="706755"/>
          </a:xfrm>
          <a:prstGeom prst="rect">
            <a:avLst/>
          </a:prstGeom>
          <a:noFill/>
        </p:spPr>
        <p:txBody>
          <a:bodyPr wrap="square" rtlCol="0">
            <a:spAutoFit/>
          </a:bodyPr>
          <a:p>
            <a:pPr algn="l"/>
            <a:r>
              <a:rPr lang="zh-CN" altLang="en-US" sz="4000" b="1">
                <a:solidFill>
                  <a:schemeClr val="bg1"/>
                </a:solidFill>
                <a:latin typeface="思源黑体 CN Bold" panose="020B0800000000000000" charset="-122"/>
                <a:ea typeface="思源黑体 CN Bold" panose="020B0800000000000000" charset="-122"/>
              </a:rPr>
              <a:t>在此处添加标题</a:t>
            </a:r>
            <a:endParaRPr lang="zh-CN" altLang="en-US" sz="4000" b="1">
              <a:solidFill>
                <a:schemeClr val="bg1"/>
              </a:solidFill>
              <a:latin typeface="思源黑体 CN Bold" panose="020B0800000000000000" charset="-122"/>
              <a:ea typeface="思源黑体 CN Bold" panose="020B0800000000000000" charset="-122"/>
            </a:endParaRPr>
          </a:p>
        </p:txBody>
      </p:sp>
      <p:sp>
        <p:nvSpPr>
          <p:cNvPr id="3" name="文本框 2"/>
          <p:cNvSpPr txBox="1"/>
          <p:nvPr>
            <p:custDataLst>
              <p:tags r:id="rId2"/>
            </p:custDataLst>
          </p:nvPr>
        </p:nvSpPr>
        <p:spPr>
          <a:xfrm>
            <a:off x="370205" y="22860"/>
            <a:ext cx="984250" cy="891540"/>
          </a:xfrm>
          <a:prstGeom prst="rect">
            <a:avLst/>
          </a:prstGeom>
          <a:noFill/>
        </p:spPr>
        <p:txBody>
          <a:bodyPr wrap="square" rtlCol="0">
            <a:spAutoFit/>
          </a:bodyPr>
          <a:p>
            <a:pPr algn="ctr"/>
            <a:r>
              <a:rPr lang="en-US" sz="5200" b="1">
                <a:solidFill>
                  <a:schemeClr val="bg1"/>
                </a:solidFill>
                <a:latin typeface="思源黑体 CN Bold" panose="020B0800000000000000" charset="-122"/>
                <a:ea typeface="思源黑体 CN Bold" panose="020B0800000000000000" charset="-122"/>
              </a:rPr>
              <a:t>01</a:t>
            </a:r>
            <a:endParaRPr lang="en-US" sz="5200" b="1">
              <a:solidFill>
                <a:schemeClr val="bg1"/>
              </a:solidFill>
              <a:latin typeface="思源黑体 CN Bold" panose="020B0800000000000000" charset="-122"/>
              <a:ea typeface="思源黑体 CN Bold" panose="020B0800000000000000" charset="-122"/>
            </a:endParaRPr>
          </a:p>
        </p:txBody>
      </p:sp>
      <p:grpSp>
        <p:nvGrpSpPr>
          <p:cNvPr id="35" name="组合 34"/>
          <p:cNvGrpSpPr/>
          <p:nvPr>
            <p:custDataLst>
              <p:tags r:id="rId3"/>
            </p:custDataLst>
          </p:nvPr>
        </p:nvGrpSpPr>
        <p:grpSpPr>
          <a:xfrm>
            <a:off x="1266825" y="2371725"/>
            <a:ext cx="2967990" cy="4037965"/>
            <a:chOff x="2006" y="3735"/>
            <a:chExt cx="4674" cy="6359"/>
          </a:xfrm>
        </p:grpSpPr>
        <p:pic>
          <p:nvPicPr>
            <p:cNvPr id="5" name="图片 4" descr="资源 14"/>
            <p:cNvPicPr>
              <a:picLocks noChangeAspect="1"/>
            </p:cNvPicPr>
            <p:nvPr>
              <p:custDataLst>
                <p:tags r:id="rId4"/>
              </p:custDataLst>
            </p:nvPr>
          </p:nvPicPr>
          <p:blipFill>
            <a:blip r:embed="rId5"/>
            <a:stretch>
              <a:fillRect/>
            </a:stretch>
          </p:blipFill>
          <p:spPr>
            <a:xfrm>
              <a:off x="2006" y="3735"/>
              <a:ext cx="4674" cy="3074"/>
            </a:xfrm>
            <a:prstGeom prst="rect">
              <a:avLst/>
            </a:prstGeom>
            <a:ln w="19050">
              <a:solidFill>
                <a:srgbClr val="BA291E"/>
              </a:solidFill>
            </a:ln>
          </p:spPr>
        </p:pic>
        <p:grpSp>
          <p:nvGrpSpPr>
            <p:cNvPr id="28" name="组合 27"/>
            <p:cNvGrpSpPr/>
            <p:nvPr/>
          </p:nvGrpSpPr>
          <p:grpSpPr>
            <a:xfrm>
              <a:off x="2007" y="7294"/>
              <a:ext cx="4672" cy="2800"/>
              <a:chOff x="2266" y="5027"/>
              <a:chExt cx="4672" cy="2800"/>
            </a:xfrm>
          </p:grpSpPr>
          <p:sp>
            <p:nvSpPr>
              <p:cNvPr id="23" name="矩形 22"/>
              <p:cNvSpPr/>
              <p:nvPr>
                <p:custDataLst>
                  <p:tags r:id="rId6"/>
                </p:custDataLst>
              </p:nvPr>
            </p:nvSpPr>
            <p:spPr>
              <a:xfrm>
                <a:off x="2266" y="5027"/>
                <a:ext cx="4672" cy="658"/>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custDataLst>
                  <p:tags r:id="rId7"/>
                </p:custDataLst>
              </p:nvPr>
            </p:nvSpPr>
            <p:spPr>
              <a:xfrm>
                <a:off x="3550" y="5042"/>
                <a:ext cx="2105" cy="628"/>
              </a:xfrm>
              <a:prstGeom prst="rect">
                <a:avLst/>
              </a:prstGeom>
              <a:noFill/>
            </p:spPr>
            <p:txBody>
              <a:bodyPr wrap="square" rtlCol="0">
                <a:spAutoFit/>
              </a:bodyPr>
              <a:p>
                <a:pPr algn="l"/>
                <a:r>
                  <a:rPr lang="zh-CN" altLang="en-US" sz="2000" b="1">
                    <a:solidFill>
                      <a:schemeClr val="bg1"/>
                    </a:solidFill>
                    <a:latin typeface="思源黑体 CN Bold" panose="020B0800000000000000" charset="-122"/>
                    <a:ea typeface="思源黑体 CN Bold" panose="020B0800000000000000" charset="-122"/>
                  </a:rPr>
                  <a:t>相关内容</a:t>
                </a:r>
                <a:endParaRPr lang="zh-CN" altLang="en-US" sz="2000" b="1">
                  <a:solidFill>
                    <a:schemeClr val="bg1"/>
                  </a:solidFill>
                  <a:latin typeface="思源黑体 CN Bold" panose="020B0800000000000000" charset="-122"/>
                  <a:ea typeface="思源黑体 CN Bold" panose="020B0800000000000000" charset="-122"/>
                </a:endParaRPr>
              </a:p>
            </p:txBody>
          </p:sp>
          <p:sp>
            <p:nvSpPr>
              <p:cNvPr id="25" name="文本框 24"/>
              <p:cNvSpPr txBox="1"/>
              <p:nvPr>
                <p:custDataLst>
                  <p:tags r:id="rId8"/>
                </p:custDataLst>
              </p:nvPr>
            </p:nvSpPr>
            <p:spPr>
              <a:xfrm>
                <a:off x="2268" y="5765"/>
                <a:ext cx="4669" cy="2062"/>
              </a:xfrm>
              <a:prstGeom prst="rect">
                <a:avLst/>
              </a:prstGeom>
              <a:noFill/>
            </p:spPr>
            <p:txBody>
              <a:bodyPr wrap="square" rtlCol="0">
                <a:spAutoFit/>
              </a:bodyPr>
              <a:p>
                <a:pPr algn="just">
                  <a:lnSpc>
                    <a:spcPct val="110000"/>
                  </a:lnSpc>
                </a:pPr>
                <a:r>
                  <a:rPr lang="zh-CN" altLang="en-US">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grpSp>
      <p:grpSp>
        <p:nvGrpSpPr>
          <p:cNvPr id="34" name="组合 33"/>
          <p:cNvGrpSpPr/>
          <p:nvPr>
            <p:custDataLst>
              <p:tags r:id="rId9"/>
            </p:custDataLst>
          </p:nvPr>
        </p:nvGrpSpPr>
        <p:grpSpPr>
          <a:xfrm>
            <a:off x="4599940" y="1546225"/>
            <a:ext cx="2979420" cy="4035425"/>
            <a:chOff x="7254" y="2435"/>
            <a:chExt cx="4692" cy="6355"/>
          </a:xfrm>
        </p:grpSpPr>
        <p:pic>
          <p:nvPicPr>
            <p:cNvPr id="26" name="图片 25" descr="资源 13"/>
            <p:cNvPicPr>
              <a:picLocks noChangeAspect="1"/>
            </p:cNvPicPr>
            <p:nvPr>
              <p:custDataLst>
                <p:tags r:id="rId10"/>
              </p:custDataLst>
            </p:nvPr>
          </p:nvPicPr>
          <p:blipFill>
            <a:blip r:embed="rId11"/>
            <a:srcRect/>
            <a:stretch>
              <a:fillRect/>
            </a:stretch>
          </p:blipFill>
          <p:spPr>
            <a:xfrm>
              <a:off x="7254" y="2435"/>
              <a:ext cx="4692" cy="3075"/>
            </a:xfrm>
            <a:prstGeom prst="rect">
              <a:avLst/>
            </a:prstGeom>
            <a:ln w="19050">
              <a:solidFill>
                <a:srgbClr val="BA291E"/>
              </a:solidFill>
            </a:ln>
          </p:spPr>
        </p:pic>
        <p:grpSp>
          <p:nvGrpSpPr>
            <p:cNvPr id="27" name="组合 26"/>
            <p:cNvGrpSpPr/>
            <p:nvPr/>
          </p:nvGrpSpPr>
          <p:grpSpPr>
            <a:xfrm>
              <a:off x="7264" y="5990"/>
              <a:ext cx="4672" cy="2800"/>
              <a:chOff x="2266" y="5027"/>
              <a:chExt cx="4672" cy="2800"/>
            </a:xfrm>
          </p:grpSpPr>
          <p:sp>
            <p:nvSpPr>
              <p:cNvPr id="29" name="矩形 28"/>
              <p:cNvSpPr/>
              <p:nvPr>
                <p:custDataLst>
                  <p:tags r:id="rId12"/>
                </p:custDataLst>
              </p:nvPr>
            </p:nvSpPr>
            <p:spPr>
              <a:xfrm>
                <a:off x="2266" y="5027"/>
                <a:ext cx="4672" cy="658"/>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文本框 29"/>
              <p:cNvSpPr txBox="1"/>
              <p:nvPr>
                <p:custDataLst>
                  <p:tags r:id="rId13"/>
                </p:custDataLst>
              </p:nvPr>
            </p:nvSpPr>
            <p:spPr>
              <a:xfrm>
                <a:off x="3649" y="5042"/>
                <a:ext cx="2105" cy="628"/>
              </a:xfrm>
              <a:prstGeom prst="rect">
                <a:avLst/>
              </a:prstGeom>
              <a:noFill/>
            </p:spPr>
            <p:txBody>
              <a:bodyPr wrap="square" rtlCol="0">
                <a:spAutoFit/>
              </a:bodyPr>
              <a:p>
                <a:pPr algn="l"/>
                <a:r>
                  <a:rPr lang="zh-CN" altLang="en-US" sz="2000" b="1">
                    <a:solidFill>
                      <a:schemeClr val="bg1"/>
                    </a:solidFill>
                    <a:latin typeface="思源黑体 CN Bold" panose="020B0800000000000000" charset="-122"/>
                    <a:ea typeface="思源黑体 CN Bold" panose="020B0800000000000000" charset="-122"/>
                  </a:rPr>
                  <a:t>相关内容</a:t>
                </a:r>
                <a:endParaRPr lang="zh-CN" altLang="en-US" sz="2000" b="1">
                  <a:solidFill>
                    <a:schemeClr val="bg1"/>
                  </a:solidFill>
                  <a:latin typeface="思源黑体 CN Bold" panose="020B0800000000000000" charset="-122"/>
                  <a:ea typeface="思源黑体 CN Bold" panose="020B0800000000000000" charset="-122"/>
                </a:endParaRPr>
              </a:p>
            </p:txBody>
          </p:sp>
          <p:sp>
            <p:nvSpPr>
              <p:cNvPr id="31" name="文本框 30"/>
              <p:cNvSpPr txBox="1"/>
              <p:nvPr>
                <p:custDataLst>
                  <p:tags r:id="rId14"/>
                </p:custDataLst>
              </p:nvPr>
            </p:nvSpPr>
            <p:spPr>
              <a:xfrm>
                <a:off x="2268" y="5765"/>
                <a:ext cx="4669" cy="2062"/>
              </a:xfrm>
              <a:prstGeom prst="rect">
                <a:avLst/>
              </a:prstGeom>
              <a:noFill/>
            </p:spPr>
            <p:txBody>
              <a:bodyPr wrap="square" rtlCol="0">
                <a:spAutoFit/>
              </a:bodyPr>
              <a:p>
                <a:pPr algn="just">
                  <a:lnSpc>
                    <a:spcPct val="110000"/>
                  </a:lnSpc>
                </a:pPr>
                <a:r>
                  <a:rPr lang="zh-CN" altLang="en-US">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grpSp>
      <p:grpSp>
        <p:nvGrpSpPr>
          <p:cNvPr id="36" name="组合 35"/>
          <p:cNvGrpSpPr/>
          <p:nvPr>
            <p:custDataLst>
              <p:tags r:id="rId15"/>
            </p:custDataLst>
          </p:nvPr>
        </p:nvGrpSpPr>
        <p:grpSpPr>
          <a:xfrm>
            <a:off x="7944485" y="2369185"/>
            <a:ext cx="2979420" cy="4040505"/>
            <a:chOff x="12521" y="3731"/>
            <a:chExt cx="4692" cy="6363"/>
          </a:xfrm>
        </p:grpSpPr>
        <p:pic>
          <p:nvPicPr>
            <p:cNvPr id="32" name="图片 31" descr="资源 12"/>
            <p:cNvPicPr>
              <a:picLocks noChangeAspect="1"/>
            </p:cNvPicPr>
            <p:nvPr>
              <p:custDataLst>
                <p:tags r:id="rId16"/>
              </p:custDataLst>
            </p:nvPr>
          </p:nvPicPr>
          <p:blipFill>
            <a:blip r:embed="rId17"/>
            <a:stretch>
              <a:fillRect/>
            </a:stretch>
          </p:blipFill>
          <p:spPr>
            <a:xfrm>
              <a:off x="12521" y="3731"/>
              <a:ext cx="4692" cy="3079"/>
            </a:xfrm>
            <a:prstGeom prst="rect">
              <a:avLst/>
            </a:prstGeom>
            <a:ln w="19050">
              <a:solidFill>
                <a:srgbClr val="BA291E"/>
              </a:solidFill>
            </a:ln>
          </p:spPr>
        </p:pic>
        <p:grpSp>
          <p:nvGrpSpPr>
            <p:cNvPr id="33" name="组合 32"/>
            <p:cNvGrpSpPr/>
            <p:nvPr/>
          </p:nvGrpSpPr>
          <p:grpSpPr>
            <a:xfrm>
              <a:off x="12531" y="7294"/>
              <a:ext cx="4672" cy="2800"/>
              <a:chOff x="2266" y="5027"/>
              <a:chExt cx="4672" cy="2800"/>
            </a:xfrm>
          </p:grpSpPr>
          <p:sp>
            <p:nvSpPr>
              <p:cNvPr id="37" name="矩形 36"/>
              <p:cNvSpPr/>
              <p:nvPr>
                <p:custDataLst>
                  <p:tags r:id="rId18"/>
                </p:custDataLst>
              </p:nvPr>
            </p:nvSpPr>
            <p:spPr>
              <a:xfrm>
                <a:off x="2266" y="5027"/>
                <a:ext cx="4672" cy="658"/>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8" name="文本框 37"/>
              <p:cNvSpPr txBox="1"/>
              <p:nvPr>
                <p:custDataLst>
                  <p:tags r:id="rId19"/>
                </p:custDataLst>
              </p:nvPr>
            </p:nvSpPr>
            <p:spPr>
              <a:xfrm>
                <a:off x="3550" y="5042"/>
                <a:ext cx="2105" cy="628"/>
              </a:xfrm>
              <a:prstGeom prst="rect">
                <a:avLst/>
              </a:prstGeom>
              <a:noFill/>
            </p:spPr>
            <p:txBody>
              <a:bodyPr wrap="square" rtlCol="0">
                <a:spAutoFit/>
              </a:bodyPr>
              <a:p>
                <a:pPr algn="l"/>
                <a:r>
                  <a:rPr lang="zh-CN" altLang="en-US" sz="2000" b="1">
                    <a:solidFill>
                      <a:schemeClr val="bg1"/>
                    </a:solidFill>
                    <a:latin typeface="思源黑体 CN Bold" panose="020B0800000000000000" charset="-122"/>
                    <a:ea typeface="思源黑体 CN Bold" panose="020B0800000000000000" charset="-122"/>
                  </a:rPr>
                  <a:t>相关内容</a:t>
                </a:r>
                <a:endParaRPr lang="zh-CN" altLang="en-US" sz="2000" b="1">
                  <a:solidFill>
                    <a:schemeClr val="bg1"/>
                  </a:solidFill>
                  <a:latin typeface="思源黑体 CN Bold" panose="020B0800000000000000" charset="-122"/>
                  <a:ea typeface="思源黑体 CN Bold" panose="020B0800000000000000" charset="-122"/>
                </a:endParaRPr>
              </a:p>
            </p:txBody>
          </p:sp>
          <p:sp>
            <p:nvSpPr>
              <p:cNvPr id="39" name="文本框 38"/>
              <p:cNvSpPr txBox="1"/>
              <p:nvPr>
                <p:custDataLst>
                  <p:tags r:id="rId20"/>
                </p:custDataLst>
              </p:nvPr>
            </p:nvSpPr>
            <p:spPr>
              <a:xfrm>
                <a:off x="2268" y="5765"/>
                <a:ext cx="4669" cy="2062"/>
              </a:xfrm>
              <a:prstGeom prst="rect">
                <a:avLst/>
              </a:prstGeom>
              <a:noFill/>
            </p:spPr>
            <p:txBody>
              <a:bodyPr wrap="square" rtlCol="0">
                <a:spAutoFit/>
              </a:bodyPr>
              <a:p>
                <a:pPr algn="just">
                  <a:lnSpc>
                    <a:spcPct val="110000"/>
                  </a:lnSpc>
                </a:pPr>
                <a:r>
                  <a:rPr lang="zh-CN" altLang="en-US">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grpSp>
    </p:spTree>
    <p:custDataLst>
      <p:tags r:id="rId2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ïş1ïḑe"/>
          <p:cNvSpPr/>
          <p:nvPr>
            <p:custDataLst>
              <p:tags r:id="rId1"/>
            </p:custDataLst>
          </p:nvPr>
        </p:nvSpPr>
        <p:spPr>
          <a:xfrm>
            <a:off x="8192135" y="2796540"/>
            <a:ext cx="2762885" cy="2762885"/>
          </a:xfrm>
          <a:prstGeom prst="ellipse">
            <a:avLst/>
          </a:prstGeom>
          <a:solidFill>
            <a:schemeClr val="bg1"/>
          </a:solidFill>
          <a:ln w="15875" cap="rnd">
            <a:solidFill>
              <a:srgbClr val="C00000"/>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a:bodyPr>
          <a:p>
            <a:pPr algn="ctr">
              <a:lnSpc>
                <a:spcPct val="120000"/>
              </a:lnSpc>
            </a:pPr>
            <a:endParaRPr lang="en-US" altLang="zh-CN" sz="1400" b="1" dirty="0">
              <a:solidFill>
                <a:schemeClr val="bg1">
                  <a:lumMod val="50000"/>
                </a:schemeClr>
              </a:solidFill>
              <a:latin typeface="微软雅黑" panose="020B0503020204020204" charset="-122"/>
              <a:ea typeface="微软雅黑" panose="020B0503020204020204" charset="-122"/>
              <a:cs typeface="Arial" panose="020B0604020202090204" pitchFamily="34" charset="0"/>
            </a:endParaRPr>
          </a:p>
        </p:txBody>
      </p:sp>
      <p:sp>
        <p:nvSpPr>
          <p:cNvPr id="4" name="ïş1ïḑe"/>
          <p:cNvSpPr/>
          <p:nvPr>
            <p:custDataLst>
              <p:tags r:id="rId2"/>
            </p:custDataLst>
          </p:nvPr>
        </p:nvSpPr>
        <p:spPr>
          <a:xfrm>
            <a:off x="4752975" y="2796540"/>
            <a:ext cx="2762885" cy="2762885"/>
          </a:xfrm>
          <a:prstGeom prst="ellipse">
            <a:avLst/>
          </a:prstGeom>
          <a:solidFill>
            <a:schemeClr val="bg1"/>
          </a:solidFill>
          <a:ln w="15875" cap="rnd">
            <a:solidFill>
              <a:srgbClr val="C00000"/>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a:bodyPr>
          <a:p>
            <a:pPr algn="ctr">
              <a:lnSpc>
                <a:spcPct val="120000"/>
              </a:lnSpc>
            </a:pPr>
            <a:endParaRPr lang="en-US" altLang="zh-CN" sz="1400" b="1" dirty="0">
              <a:solidFill>
                <a:schemeClr val="tx1"/>
              </a:solidFill>
              <a:latin typeface="Arial" panose="020B0604020202090204" pitchFamily="34" charset="0"/>
              <a:cs typeface="Arial" panose="020B0604020202090204" pitchFamily="34" charset="0"/>
            </a:endParaRPr>
          </a:p>
        </p:txBody>
      </p:sp>
      <p:sp>
        <p:nvSpPr>
          <p:cNvPr id="6" name="ïş1ïḑe"/>
          <p:cNvSpPr/>
          <p:nvPr>
            <p:custDataLst>
              <p:tags r:id="rId3"/>
            </p:custDataLst>
          </p:nvPr>
        </p:nvSpPr>
        <p:spPr>
          <a:xfrm>
            <a:off x="1254125" y="2796540"/>
            <a:ext cx="2762885" cy="2762885"/>
          </a:xfrm>
          <a:prstGeom prst="ellipse">
            <a:avLst/>
          </a:prstGeom>
          <a:solidFill>
            <a:schemeClr val="bg1"/>
          </a:solidFill>
          <a:ln w="15875" cap="rnd">
            <a:solidFill>
              <a:srgbClr val="C00000"/>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rmAutofit/>
          </a:bodyPr>
          <a:p>
            <a:pPr algn="ctr">
              <a:lnSpc>
                <a:spcPct val="120000"/>
              </a:lnSpc>
            </a:pPr>
            <a:endParaRPr lang="en-US" altLang="zh-CN" sz="1400" b="1" dirty="0">
              <a:solidFill>
                <a:schemeClr val="tx1"/>
              </a:solidFill>
              <a:latin typeface="Arial" panose="020B0604020202090204" pitchFamily="34" charset="0"/>
              <a:cs typeface="Arial" panose="020B0604020202090204" pitchFamily="34" charset="0"/>
            </a:endParaRPr>
          </a:p>
        </p:txBody>
      </p:sp>
      <p:sp>
        <p:nvSpPr>
          <p:cNvPr id="8" name="ïṩ1îḑê"/>
          <p:cNvSpPr txBox="1"/>
          <p:nvPr>
            <p:custDataLst>
              <p:tags r:id="rId4"/>
            </p:custDataLst>
          </p:nvPr>
        </p:nvSpPr>
        <p:spPr>
          <a:xfrm flipH="1">
            <a:off x="1587500" y="3261360"/>
            <a:ext cx="2096770" cy="460375"/>
          </a:xfrm>
          <a:prstGeom prst="rect">
            <a:avLst/>
          </a:prstGeom>
        </p:spPr>
        <p:txBody>
          <a:bodyPr wrap="square">
            <a:spAutoFit/>
          </a:bodyPr>
          <a:p>
            <a:pPr algn="ctr"/>
            <a:r>
              <a:rPr lang="zh-CN" altLang="en-US" sz="2400" dirty="0">
                <a:solidFill>
                  <a:srgbClr val="A61818"/>
                </a:solidFill>
                <a:latin typeface="优设标题黑" panose="00000500000000000000" pitchFamily="2" charset="-122"/>
                <a:ea typeface="优设标题黑" panose="00000500000000000000" pitchFamily="2" charset="-122"/>
                <a:cs typeface="阿里巴巴普惠体 Heavy" panose="00020600040101010101" pitchFamily="18" charset="-122"/>
              </a:rPr>
              <a:t>百炼成钢</a:t>
            </a:r>
            <a:endParaRPr lang="zh-CN" altLang="en-US" sz="2400" dirty="0">
              <a:solidFill>
                <a:srgbClr val="A61818"/>
              </a:soli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9" name="iṧļídè"/>
          <p:cNvSpPr/>
          <p:nvPr>
            <p:custDataLst>
              <p:tags r:id="rId5"/>
            </p:custDataLst>
          </p:nvPr>
        </p:nvSpPr>
        <p:spPr>
          <a:xfrm flipH="1">
            <a:off x="1546860" y="3728720"/>
            <a:ext cx="2277110" cy="794385"/>
          </a:xfrm>
          <a:prstGeom prst="rect">
            <a:avLst/>
          </a:prstGeom>
          <a:ln>
            <a:noFill/>
          </a:ln>
        </p:spPr>
        <p:txBody>
          <a:bodyPr wrap="square" lIns="91440" tIns="45720" rIns="91440" bIns="45720" anchor="t">
            <a:noAutofit/>
          </a:bodyPr>
          <a:p>
            <a:pPr>
              <a:lnSpc>
                <a:spcPct val="130000"/>
              </a:lnSpc>
            </a:pP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“鼎新”，语出</a:t>
            </a:r>
            <a:r>
              <a:rPr lang="en-US" altLang="zh-CN"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a:t>
            </a: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周易</a:t>
            </a:r>
            <a:r>
              <a:rPr lang="en-US" altLang="zh-CN"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a:t>
            </a: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杂卦</a:t>
            </a:r>
            <a:r>
              <a:rPr lang="en-US" altLang="zh-CN"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a:t>
            </a: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鼎，取新也”，意为树立新的标准、风气等，体现了学校坚持与时俱进、不断开拓创新的精神特征。</a:t>
            </a:r>
            <a:endPar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0" name="ïṧ1iḑê"/>
          <p:cNvSpPr/>
          <p:nvPr>
            <p:custDataLst>
              <p:tags r:id="rId6"/>
            </p:custDataLst>
          </p:nvPr>
        </p:nvSpPr>
        <p:spPr>
          <a:xfrm>
            <a:off x="1917700" y="1791970"/>
            <a:ext cx="1436370" cy="1436370"/>
          </a:xfrm>
          <a:prstGeom prst="ellipse">
            <a:avLst/>
          </a:prstGeom>
          <a:blipFill dpi="0" rotWithShape="1">
            <a:blip r:embed="rId7"/>
            <a:srcRect/>
            <a:tile tx="0" ty="0" sx="100000" sy="100000" flip="none" algn="tl"/>
          </a:blipFill>
          <a:ln w="9525" cap="rnd">
            <a:solidFill>
              <a:srgbClr val="F0D9D9"/>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buSzPct val="25000"/>
            </a:pPr>
            <a:endParaRPr lang="en-US" altLang="zh-CN" sz="1600" b="1" dirty="0">
              <a:solidFill>
                <a:schemeClr val="bg1"/>
              </a:solidFill>
            </a:endParaRPr>
          </a:p>
        </p:txBody>
      </p:sp>
      <p:sp>
        <p:nvSpPr>
          <p:cNvPr id="11" name="îşľîḍé"/>
          <p:cNvSpPr txBox="1"/>
          <p:nvPr>
            <p:custDataLst>
              <p:tags r:id="rId8"/>
            </p:custDataLst>
          </p:nvPr>
        </p:nvSpPr>
        <p:spPr>
          <a:xfrm flipH="1">
            <a:off x="5085715" y="3268345"/>
            <a:ext cx="2096770" cy="460375"/>
          </a:xfrm>
          <a:prstGeom prst="rect">
            <a:avLst/>
          </a:prstGeom>
        </p:spPr>
        <p:txBody>
          <a:bodyPr wrap="square">
            <a:spAutoFit/>
          </a:bodyPr>
          <a:p>
            <a:pPr algn="ctr"/>
            <a:r>
              <a:rPr lang="zh-CN" altLang="en-US" sz="2400" dirty="0">
                <a:solidFill>
                  <a:srgbClr val="A61818"/>
                </a:solidFill>
                <a:latin typeface="优设标题黑" panose="00000500000000000000" pitchFamily="2" charset="-122"/>
                <a:ea typeface="优设标题黑" panose="00000500000000000000" pitchFamily="2" charset="-122"/>
                <a:cs typeface="阿里巴巴普惠体 Heavy" panose="00020600040101010101" pitchFamily="18" charset="-122"/>
              </a:rPr>
              <a:t>银杏大道</a:t>
            </a:r>
            <a:endParaRPr lang="zh-CN" altLang="en-US" sz="2400" dirty="0">
              <a:solidFill>
                <a:srgbClr val="A61818"/>
              </a:soli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12" name="ïṧḷiḍè"/>
          <p:cNvSpPr/>
          <p:nvPr>
            <p:custDataLst>
              <p:tags r:id="rId9"/>
            </p:custDataLst>
          </p:nvPr>
        </p:nvSpPr>
        <p:spPr>
          <a:xfrm flipH="1">
            <a:off x="5088890" y="3735705"/>
            <a:ext cx="2128520" cy="896620"/>
          </a:xfrm>
          <a:prstGeom prst="rect">
            <a:avLst/>
          </a:prstGeom>
          <a:ln>
            <a:noFill/>
          </a:ln>
        </p:spPr>
        <p:txBody>
          <a:bodyPr wrap="square" lIns="91440" tIns="45720" rIns="91440" bIns="45720" anchor="t">
            <a:noAutofit/>
          </a:bodyPr>
          <a:p>
            <a:pPr algn="l">
              <a:lnSpc>
                <a:spcPct val="130000"/>
              </a:lnSpc>
              <a:buClrTx/>
              <a:buSzTx/>
              <a:buFontTx/>
            </a:pP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“求实”，意为坚持从实际出发、通过客观冷静的研究探求对客观事物的正确认知，代表了学校恪守学术规律、追求科学真理的价值取向。</a:t>
            </a:r>
            <a:endPar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3" name="iślíḍe"/>
          <p:cNvSpPr/>
          <p:nvPr>
            <p:custDataLst>
              <p:tags r:id="rId10"/>
            </p:custDataLst>
          </p:nvPr>
        </p:nvSpPr>
        <p:spPr>
          <a:xfrm>
            <a:off x="5406708" y="1798320"/>
            <a:ext cx="1455420" cy="1463040"/>
          </a:xfrm>
          <a:prstGeom prst="ellipse">
            <a:avLst/>
          </a:prstGeom>
          <a:blipFill>
            <a:blip r:embed="rId11"/>
            <a:stretch>
              <a:fillRect/>
            </a:stretch>
          </a:blipFill>
          <a:ln w="9525" cap="rnd">
            <a:solidFill>
              <a:srgbClr val="F0D9D9"/>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buSzPct val="25000"/>
            </a:pPr>
            <a:endParaRPr lang="en-US" altLang="zh-CN" sz="1600" b="1" dirty="0">
              <a:solidFill>
                <a:schemeClr val="bg1"/>
              </a:solidFill>
            </a:endParaRPr>
          </a:p>
        </p:txBody>
      </p:sp>
      <p:sp>
        <p:nvSpPr>
          <p:cNvPr id="15" name="iŝḻîďê"/>
          <p:cNvSpPr txBox="1"/>
          <p:nvPr>
            <p:custDataLst>
              <p:tags r:id="rId12"/>
            </p:custDataLst>
          </p:nvPr>
        </p:nvSpPr>
        <p:spPr>
          <a:xfrm flipH="1">
            <a:off x="8593455" y="3261360"/>
            <a:ext cx="2096770" cy="460375"/>
          </a:xfrm>
          <a:prstGeom prst="rect">
            <a:avLst/>
          </a:prstGeom>
        </p:spPr>
        <p:txBody>
          <a:bodyPr wrap="square">
            <a:spAutoFit/>
          </a:bodyPr>
          <a:p>
            <a:pPr algn="ctr"/>
            <a:r>
              <a:rPr lang="zh-CN" altLang="en-US" sz="2400" dirty="0">
                <a:solidFill>
                  <a:srgbClr val="A61818"/>
                </a:solidFill>
                <a:latin typeface="优设标题黑" panose="00000500000000000000" pitchFamily="2" charset="-122"/>
                <a:ea typeface="优设标题黑" panose="00000500000000000000" pitchFamily="2" charset="-122"/>
                <a:cs typeface="阿里巴巴普惠体 Heavy" panose="00020600040101010101" pitchFamily="18" charset="-122"/>
              </a:rPr>
              <a:t>学院路</a:t>
            </a:r>
            <a:r>
              <a:rPr lang="en-US" altLang="zh-CN" sz="2400" dirty="0">
                <a:solidFill>
                  <a:srgbClr val="A61818"/>
                </a:solidFill>
                <a:latin typeface="优设标题黑" panose="00000500000000000000" pitchFamily="2" charset="-122"/>
                <a:ea typeface="优设标题黑" panose="00000500000000000000" pitchFamily="2" charset="-122"/>
                <a:cs typeface="阿里巴巴普惠体 Heavy" panose="00020600040101010101" pitchFamily="18" charset="-122"/>
              </a:rPr>
              <a:t>30</a:t>
            </a:r>
            <a:r>
              <a:rPr lang="zh-CN" altLang="en-US" sz="2400" dirty="0">
                <a:solidFill>
                  <a:srgbClr val="A61818"/>
                </a:solidFill>
                <a:latin typeface="优设标题黑" panose="00000500000000000000" pitchFamily="2" charset="-122"/>
                <a:ea typeface="优设标题黑" panose="00000500000000000000" pitchFamily="2" charset="-122"/>
                <a:cs typeface="阿里巴巴普惠体 Heavy" panose="00020600040101010101" pitchFamily="18" charset="-122"/>
              </a:rPr>
              <a:t>号</a:t>
            </a:r>
            <a:endParaRPr lang="zh-CN" altLang="en-US" sz="2400" dirty="0">
              <a:solidFill>
                <a:srgbClr val="A61818"/>
              </a:soli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16" name="isļídê"/>
          <p:cNvSpPr/>
          <p:nvPr>
            <p:custDataLst>
              <p:tags r:id="rId13"/>
            </p:custDataLst>
          </p:nvPr>
        </p:nvSpPr>
        <p:spPr>
          <a:xfrm flipH="1">
            <a:off x="8508365" y="3721735"/>
            <a:ext cx="2172970" cy="471805"/>
          </a:xfrm>
          <a:prstGeom prst="rect">
            <a:avLst/>
          </a:prstGeom>
          <a:ln>
            <a:noFill/>
          </a:ln>
        </p:spPr>
        <p:txBody>
          <a:bodyPr wrap="square" lIns="91440" tIns="45720" rIns="91440" bIns="45720" anchor="t">
            <a:noAutofit/>
          </a:bodyPr>
          <a:p>
            <a:pPr>
              <a:lnSpc>
                <a:spcPct val="130000"/>
              </a:lnSpc>
            </a:pPr>
            <a:r>
              <a:rPr lang="zh-CN" altLang="en-US" sz="1200" dirty="0">
                <a:solidFill>
                  <a:schemeClr val="bg1">
                    <a:lumMod val="50000"/>
                  </a:schemeClr>
                </a:solidFill>
                <a:latin typeface="阿里巴巴普惠体" panose="00020600040101010101" pitchFamily="18" charset="-122"/>
                <a:ea typeface="阿里巴巴普惠体" panose="00020600040101010101" pitchFamily="18" charset="-122"/>
              </a:rPr>
              <a:t>“求实鼎新”合并使用，既是对学校“学风严谨、崇尚实践”优良传统的传承，也是对全体北科大人实事求是、敢为人先、勇于创新的激励和号召。</a:t>
            </a:r>
            <a:endParaRPr lang="zh-CN" altLang="en-US" sz="1200" dirty="0">
              <a:solidFill>
                <a:schemeClr val="bg1">
                  <a:lumMod val="50000"/>
                </a:schemeClr>
              </a:solidFill>
              <a:latin typeface="阿里巴巴普惠体" panose="00020600040101010101" pitchFamily="18" charset="-122"/>
              <a:ea typeface="阿里巴巴普惠体" panose="00020600040101010101" pitchFamily="18" charset="-122"/>
            </a:endParaRPr>
          </a:p>
        </p:txBody>
      </p:sp>
      <p:sp>
        <p:nvSpPr>
          <p:cNvPr id="17" name="í$1íḓê"/>
          <p:cNvSpPr/>
          <p:nvPr>
            <p:custDataLst>
              <p:tags r:id="rId14"/>
            </p:custDataLst>
          </p:nvPr>
        </p:nvSpPr>
        <p:spPr>
          <a:xfrm>
            <a:off x="8838988" y="1798320"/>
            <a:ext cx="1470025" cy="1470025"/>
          </a:xfrm>
          <a:prstGeom prst="ellipse">
            <a:avLst/>
          </a:prstGeom>
          <a:blipFill>
            <a:blip r:embed="rId15"/>
            <a:stretch>
              <a:fillRect/>
            </a:stretch>
          </a:blipFill>
          <a:ln w="9525" cap="rnd">
            <a:solidFill>
              <a:srgbClr val="F0D9D9"/>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a:buSzPct val="25000"/>
            </a:pPr>
            <a:endParaRPr lang="en-US" altLang="zh-CN" sz="1600" b="1" dirty="0">
              <a:solidFill>
                <a:schemeClr val="bg1"/>
              </a:solidFill>
            </a:endParaRPr>
          </a:p>
        </p:txBody>
      </p:sp>
      <p:sp>
        <p:nvSpPr>
          <p:cNvPr id="5" name="文本框 4"/>
          <p:cNvSpPr txBox="1"/>
          <p:nvPr>
            <p:custDataLst>
              <p:tags r:id="rId16"/>
            </p:custDataLst>
          </p:nvPr>
        </p:nvSpPr>
        <p:spPr>
          <a:xfrm>
            <a:off x="1455420" y="123190"/>
            <a:ext cx="4133215" cy="706755"/>
          </a:xfrm>
          <a:prstGeom prst="rect">
            <a:avLst/>
          </a:prstGeom>
          <a:noFill/>
        </p:spPr>
        <p:txBody>
          <a:bodyPr wrap="square" rtlCol="0">
            <a:spAutoFit/>
          </a:bodyPr>
          <a:p>
            <a:pPr algn="l"/>
            <a:r>
              <a:rPr lang="zh-CN" altLang="en-US" sz="4000" b="1">
                <a:solidFill>
                  <a:schemeClr val="bg1"/>
                </a:solidFill>
                <a:latin typeface="思源黑体 CN Bold" panose="020B0800000000000000" charset="-122"/>
                <a:ea typeface="思源黑体 CN Bold" panose="020B0800000000000000" charset="-122"/>
              </a:rPr>
              <a:t>在此处添加标题</a:t>
            </a:r>
            <a:endParaRPr lang="zh-CN" altLang="en-US" sz="4000" b="1">
              <a:solidFill>
                <a:schemeClr val="bg1"/>
              </a:solidFill>
              <a:latin typeface="思源黑体 CN Bold" panose="020B0800000000000000" charset="-122"/>
              <a:ea typeface="思源黑体 CN Bold" panose="020B0800000000000000" charset="-122"/>
            </a:endParaRPr>
          </a:p>
        </p:txBody>
      </p:sp>
      <p:sp>
        <p:nvSpPr>
          <p:cNvPr id="7" name="文本框 6"/>
          <p:cNvSpPr txBox="1"/>
          <p:nvPr>
            <p:custDataLst>
              <p:tags r:id="rId17"/>
            </p:custDataLst>
          </p:nvPr>
        </p:nvSpPr>
        <p:spPr>
          <a:xfrm>
            <a:off x="370205" y="22860"/>
            <a:ext cx="984250" cy="891540"/>
          </a:xfrm>
          <a:prstGeom prst="rect">
            <a:avLst/>
          </a:prstGeom>
          <a:noFill/>
        </p:spPr>
        <p:txBody>
          <a:bodyPr wrap="square" rtlCol="0">
            <a:spAutoFit/>
          </a:bodyPr>
          <a:p>
            <a:pPr algn="ctr"/>
            <a:r>
              <a:rPr lang="en-US" sz="5200" b="1">
                <a:solidFill>
                  <a:schemeClr val="bg1"/>
                </a:solidFill>
                <a:latin typeface="思源黑体 CN Bold" panose="020B0800000000000000" charset="-122"/>
                <a:ea typeface="思源黑体 CN Bold" panose="020B0800000000000000" charset="-122"/>
              </a:rPr>
              <a:t>01</a:t>
            </a:r>
            <a:endParaRPr lang="en-US" sz="5200" b="1">
              <a:solidFill>
                <a:schemeClr val="bg1"/>
              </a:solidFill>
              <a:latin typeface="思源黑体 CN Bold" panose="020B0800000000000000" charset="-122"/>
              <a:ea typeface="思源黑体 CN Bold" panose="020B0800000000000000" charset="-122"/>
            </a:endParaRPr>
          </a:p>
        </p:txBody>
      </p:sp>
    </p:spTree>
    <p:custDataLst>
      <p:tags r:id="rId18"/>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ṣḻidé"/>
          <p:cNvSpPr/>
          <p:nvPr>
            <p:custDataLst>
              <p:tags r:id="rId1"/>
            </p:custDataLst>
          </p:nvPr>
        </p:nvSpPr>
        <p:spPr bwMode="auto">
          <a:xfrm flipH="1" flipV="1">
            <a:off x="6043613" y="2312202"/>
            <a:ext cx="1284288" cy="1282700"/>
          </a:xfrm>
          <a:prstGeom prst="teardrop">
            <a:avLst/>
          </a:prstGeom>
          <a:blipFill dpi="0" rotWithShape="0">
            <a:blip r:embed="rId2"/>
            <a:srcRect/>
            <a:stretch>
              <a:fillRect/>
            </a:stretch>
          </a:blipFill>
          <a:ln>
            <a:solidFill>
              <a:srgbClr val="C6341C"/>
            </a:solidFill>
          </a:ln>
        </p:spPr>
        <p:txBody>
          <a:bodyPr wrap="none" anchor="ctr"/>
          <a:lstStyle/>
          <a:p>
            <a:pPr algn="ctr"/>
            <a:endParaRPr sz="1600" b="1"/>
          </a:p>
        </p:txBody>
      </p:sp>
      <p:sp>
        <p:nvSpPr>
          <p:cNvPr id="6" name="íşḻîďé"/>
          <p:cNvSpPr/>
          <p:nvPr>
            <p:custDataLst>
              <p:tags r:id="rId3"/>
            </p:custDataLst>
          </p:nvPr>
        </p:nvSpPr>
        <p:spPr bwMode="auto">
          <a:xfrm flipV="1">
            <a:off x="4724225" y="2312202"/>
            <a:ext cx="1284288" cy="1282700"/>
          </a:xfrm>
          <a:prstGeom prst="teardrop">
            <a:avLst/>
          </a:prstGeom>
          <a:blipFill dpi="0" rotWithShape="0">
            <a:blip r:embed="rId4"/>
            <a:srcRect/>
            <a:tile tx="0" ty="0" sx="100000" sy="100000" flip="none" algn="tl"/>
          </a:blipFill>
          <a:ln>
            <a:solidFill>
              <a:srgbClr val="C6341C"/>
            </a:solidFill>
          </a:ln>
        </p:spPr>
        <p:txBody>
          <a:bodyPr wrap="none" anchor="ctr"/>
          <a:lstStyle/>
          <a:p>
            <a:pPr algn="ctr"/>
            <a:endParaRPr sz="1600" b="1"/>
          </a:p>
        </p:txBody>
      </p:sp>
      <p:sp>
        <p:nvSpPr>
          <p:cNvPr id="7" name="išľîḑé"/>
          <p:cNvSpPr/>
          <p:nvPr>
            <p:custDataLst>
              <p:tags r:id="rId5"/>
            </p:custDataLst>
          </p:nvPr>
        </p:nvSpPr>
        <p:spPr bwMode="auto">
          <a:xfrm flipH="1">
            <a:off x="6043613" y="3633487"/>
            <a:ext cx="1284288" cy="1282700"/>
          </a:xfrm>
          <a:prstGeom prst="teardrop">
            <a:avLst/>
          </a:prstGeom>
          <a:blipFill>
            <a:blip r:embed="rId6"/>
            <a:stretch>
              <a:fillRect/>
            </a:stretch>
          </a:blipFill>
          <a:ln>
            <a:solidFill>
              <a:srgbClr val="C6341C"/>
            </a:solidFill>
          </a:ln>
        </p:spPr>
        <p:txBody>
          <a:bodyPr wrap="none" anchor="ctr"/>
          <a:lstStyle/>
          <a:p>
            <a:pPr algn="ctr"/>
          </a:p>
        </p:txBody>
      </p:sp>
      <p:sp>
        <p:nvSpPr>
          <p:cNvPr id="8" name="iṣļiḋê"/>
          <p:cNvSpPr/>
          <p:nvPr>
            <p:custDataLst>
              <p:tags r:id="rId7"/>
            </p:custDataLst>
          </p:nvPr>
        </p:nvSpPr>
        <p:spPr bwMode="auto">
          <a:xfrm>
            <a:off x="4724225" y="3633487"/>
            <a:ext cx="1284288" cy="1282700"/>
          </a:xfrm>
          <a:prstGeom prst="teardrop">
            <a:avLst/>
          </a:prstGeom>
          <a:blipFill>
            <a:blip r:embed="rId8"/>
            <a:stretch>
              <a:fillRect/>
            </a:stretch>
          </a:blipFill>
          <a:ln>
            <a:solidFill>
              <a:srgbClr val="C6341C"/>
            </a:solidFill>
          </a:ln>
        </p:spPr>
        <p:txBody>
          <a:bodyPr wrap="none" anchor="ctr"/>
          <a:lstStyle/>
          <a:p>
            <a:pPr algn="ctr"/>
          </a:p>
        </p:txBody>
      </p:sp>
      <p:sp>
        <p:nvSpPr>
          <p:cNvPr id="13" name="iṩ1îḍè"/>
          <p:cNvSpPr txBox="1"/>
          <p:nvPr>
            <p:custDataLst>
              <p:tags r:id="rId9"/>
            </p:custDataLst>
          </p:nvPr>
        </p:nvSpPr>
        <p:spPr>
          <a:xfrm>
            <a:off x="669925" y="2598741"/>
            <a:ext cx="4019200" cy="993029"/>
          </a:xfrm>
          <a:prstGeom prst="rect">
            <a:avLst/>
          </a:prstGeom>
          <a:noFill/>
        </p:spPr>
        <p:txBody>
          <a:bodyPr wrap="square" lIns="90000" tIns="46800" rIns="90000" bIns="46800" rtlCol="0">
            <a:normAutofit/>
          </a:bodyPr>
          <a:lstStyle/>
          <a:p>
            <a:pPr>
              <a:lnSpc>
                <a:spcPct val="130000"/>
              </a:lnSpc>
            </a:pPr>
            <a:r>
              <a:rPr lang="en-US" altLang="zh-CN"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1997</a:t>
            </a: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年</a:t>
            </a:r>
            <a:r>
              <a:rPr lang="en-US" altLang="zh-CN"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5</a:t>
            </a: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月，学校首批进入国家“</a:t>
            </a:r>
            <a:r>
              <a:rPr lang="en-US" altLang="zh-CN"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211</a:t>
            </a: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工程”建设高校行列。</a:t>
            </a:r>
            <a:r>
              <a:rPr lang="en-US" altLang="zh-CN"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2006</a:t>
            </a: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年，学校成为首批“</a:t>
            </a:r>
            <a:r>
              <a:rPr lang="en-US" altLang="zh-CN"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985</a:t>
            </a: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工程”优势学科创新平台建设高校。</a:t>
            </a:r>
            <a:endPar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4" name="î$ľïḑè"/>
          <p:cNvSpPr txBox="1"/>
          <p:nvPr>
            <p:custDataLst>
              <p:tags r:id="rId10"/>
            </p:custDataLst>
          </p:nvPr>
        </p:nvSpPr>
        <p:spPr>
          <a:xfrm>
            <a:off x="669925" y="2178367"/>
            <a:ext cx="4019200" cy="471820"/>
          </a:xfrm>
          <a:prstGeom prst="rect">
            <a:avLst/>
          </a:prstGeom>
          <a:noFill/>
        </p:spPr>
        <p:txBody>
          <a:bodyPr wrap="square" rtlCol="0" anchor="ctr">
            <a:noAutofit/>
          </a:bodyPr>
          <a:lstStyle/>
          <a:p>
            <a:r>
              <a:rPr lang="zh-CN" altLang="en-US" sz="3200" dirty="0">
                <a:gradFill>
                  <a:gsLst>
                    <a:gs pos="0">
                      <a:srgbClr val="A22B17">
                        <a:lumMod val="90000"/>
                        <a:lumOff val="10000"/>
                      </a:srgbClr>
                    </a:gs>
                    <a:gs pos="99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rPr>
              <a:t>北京科技大学</a:t>
            </a:r>
            <a:endParaRPr lang="zh-CN" altLang="en-US" sz="3200" dirty="0">
              <a:gradFill>
                <a:gsLst>
                  <a:gs pos="0">
                    <a:srgbClr val="A22B17">
                      <a:lumMod val="90000"/>
                      <a:lumOff val="10000"/>
                    </a:srgbClr>
                  </a:gs>
                  <a:gs pos="99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15" name="iślîḓè"/>
          <p:cNvSpPr txBox="1"/>
          <p:nvPr>
            <p:custDataLst>
              <p:tags r:id="rId11"/>
            </p:custDataLst>
          </p:nvPr>
        </p:nvSpPr>
        <p:spPr>
          <a:xfrm>
            <a:off x="669925" y="4105307"/>
            <a:ext cx="4019200" cy="993029"/>
          </a:xfrm>
          <a:prstGeom prst="rect">
            <a:avLst/>
          </a:prstGeom>
          <a:noFill/>
        </p:spPr>
        <p:txBody>
          <a:bodyPr wrap="square" lIns="90000" tIns="46800" rIns="90000" bIns="46800" rtlCol="0">
            <a:noAutofit/>
          </a:bodyPr>
          <a:lstStyle/>
          <a:p>
            <a:pPr>
              <a:lnSpc>
                <a:spcPct val="130000"/>
              </a:lnSpc>
            </a:pPr>
            <a:r>
              <a:rPr lang="en-US" altLang="zh-CN"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39</a:t>
            </a: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名校友当选为中国科学院或中国工程院院士，一大批校友走上省长、市长的领导岗位，一大批校友担任中国一重等国家特大型企业的董事长或总经理。</a:t>
            </a:r>
            <a:endPar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6" name="íš1ïḋè"/>
          <p:cNvSpPr txBox="1"/>
          <p:nvPr>
            <p:custDataLst>
              <p:tags r:id="rId12"/>
            </p:custDataLst>
          </p:nvPr>
        </p:nvSpPr>
        <p:spPr>
          <a:xfrm>
            <a:off x="669925" y="3695351"/>
            <a:ext cx="4019200" cy="471820"/>
          </a:xfrm>
          <a:prstGeom prst="rect">
            <a:avLst/>
          </a:prstGeom>
          <a:noFill/>
        </p:spPr>
        <p:txBody>
          <a:bodyPr wrap="square" rtlCol="0" anchor="ctr">
            <a:noAutofit/>
          </a:bodyPr>
          <a:lstStyle/>
          <a:p>
            <a:r>
              <a:rPr lang="zh-CN" altLang="en-US" sz="3200" dirty="0">
                <a:gradFill>
                  <a:gsLst>
                    <a:gs pos="0">
                      <a:srgbClr val="A22B17">
                        <a:lumMod val="90000"/>
                        <a:lumOff val="10000"/>
                      </a:srgbClr>
                    </a:gs>
                    <a:gs pos="99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rPr>
              <a:t>钢铁摇篮</a:t>
            </a:r>
            <a:endParaRPr lang="zh-CN" altLang="en-US" sz="3200" dirty="0">
              <a:gradFill>
                <a:gsLst>
                  <a:gs pos="0">
                    <a:srgbClr val="A22B17">
                      <a:lumMod val="90000"/>
                      <a:lumOff val="10000"/>
                    </a:srgbClr>
                  </a:gs>
                  <a:gs pos="99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17" name="ïşľíḍè"/>
          <p:cNvSpPr txBox="1"/>
          <p:nvPr>
            <p:custDataLst>
              <p:tags r:id="rId13"/>
            </p:custDataLst>
          </p:nvPr>
        </p:nvSpPr>
        <p:spPr>
          <a:xfrm>
            <a:off x="7508502" y="2598741"/>
            <a:ext cx="4019200" cy="993029"/>
          </a:xfrm>
          <a:prstGeom prst="rect">
            <a:avLst/>
          </a:prstGeom>
          <a:noFill/>
        </p:spPr>
        <p:txBody>
          <a:bodyPr wrap="square" lIns="90000" tIns="46800" rIns="90000" bIns="46800" rtlCol="0">
            <a:normAutofit/>
          </a:bodyPr>
          <a:lstStyle/>
          <a:p>
            <a:pPr algn="r">
              <a:lnSpc>
                <a:spcPct val="130000"/>
              </a:lnSpc>
            </a:pP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为社会培养各类人才</a:t>
            </a:r>
            <a:r>
              <a:rPr lang="en-US" altLang="zh-CN"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20</a:t>
            </a: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余万人，其中许多人已成为国家政治、经济、科技、教育等领域尤其是冶金、材料行业的栋梁和骨干。</a:t>
            </a:r>
            <a:endPar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8" name="íŝļíde"/>
          <p:cNvSpPr txBox="1"/>
          <p:nvPr>
            <p:custDataLst>
              <p:tags r:id="rId14"/>
            </p:custDataLst>
          </p:nvPr>
        </p:nvSpPr>
        <p:spPr>
          <a:xfrm>
            <a:off x="7508502" y="2178367"/>
            <a:ext cx="4019200" cy="471820"/>
          </a:xfrm>
          <a:prstGeom prst="rect">
            <a:avLst/>
          </a:prstGeom>
          <a:noFill/>
        </p:spPr>
        <p:txBody>
          <a:bodyPr wrap="square" rtlCol="0" anchor="ctr">
            <a:noAutofit/>
          </a:bodyPr>
          <a:lstStyle/>
          <a:p>
            <a:pPr algn="r"/>
            <a:r>
              <a:rPr lang="zh-CN" altLang="en-US" sz="3200" dirty="0">
                <a:gradFill>
                  <a:gsLst>
                    <a:gs pos="0">
                      <a:srgbClr val="A22B17">
                        <a:lumMod val="90000"/>
                        <a:lumOff val="10000"/>
                      </a:srgbClr>
                    </a:gs>
                    <a:gs pos="99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rPr>
              <a:t>学风严谨</a:t>
            </a:r>
            <a:endParaRPr lang="zh-CN" altLang="en-US" sz="3200" dirty="0">
              <a:gradFill>
                <a:gsLst>
                  <a:gs pos="0">
                    <a:srgbClr val="A22B17">
                      <a:lumMod val="90000"/>
                      <a:lumOff val="10000"/>
                    </a:srgbClr>
                  </a:gs>
                  <a:gs pos="99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19" name="iś1ïḑé"/>
          <p:cNvSpPr txBox="1"/>
          <p:nvPr>
            <p:custDataLst>
              <p:tags r:id="rId15"/>
            </p:custDataLst>
          </p:nvPr>
        </p:nvSpPr>
        <p:spPr>
          <a:xfrm>
            <a:off x="7508502" y="4105307"/>
            <a:ext cx="4019200" cy="993029"/>
          </a:xfrm>
          <a:prstGeom prst="rect">
            <a:avLst/>
          </a:prstGeom>
          <a:noFill/>
        </p:spPr>
        <p:txBody>
          <a:bodyPr wrap="square" lIns="90000" tIns="46800" rIns="90000" bIns="46800" rtlCol="0">
            <a:normAutofit/>
          </a:bodyPr>
          <a:lstStyle/>
          <a:p>
            <a:pPr algn="r">
              <a:lnSpc>
                <a:spcPct val="130000"/>
              </a:lnSpc>
            </a:pP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学校本部位于高校云集的北京市海淀区学院路，全校占地约</a:t>
            </a:r>
            <a:r>
              <a:rPr lang="en-US" altLang="zh-CN"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80.39</a:t>
            </a: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万平方米，校舍建筑总面积</a:t>
            </a:r>
            <a:r>
              <a:rPr lang="en-US" altLang="zh-CN"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85.55</a:t>
            </a:r>
            <a:r>
              <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rPr>
              <a:t>万平方米。</a:t>
            </a:r>
            <a:endParaRPr lang="zh-CN" altLang="en-US" sz="1200"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20" name="iṥļîḓê"/>
          <p:cNvSpPr txBox="1"/>
          <p:nvPr>
            <p:custDataLst>
              <p:tags r:id="rId16"/>
            </p:custDataLst>
          </p:nvPr>
        </p:nvSpPr>
        <p:spPr>
          <a:xfrm>
            <a:off x="7508502" y="3695351"/>
            <a:ext cx="4019200" cy="471820"/>
          </a:xfrm>
          <a:prstGeom prst="rect">
            <a:avLst/>
          </a:prstGeom>
          <a:noFill/>
        </p:spPr>
        <p:txBody>
          <a:bodyPr wrap="square" rtlCol="0" anchor="ctr">
            <a:noAutofit/>
          </a:bodyPr>
          <a:lstStyle/>
          <a:p>
            <a:pPr algn="r"/>
            <a:r>
              <a:rPr lang="zh-CN" altLang="en-US" sz="3200" dirty="0">
                <a:gradFill>
                  <a:gsLst>
                    <a:gs pos="0">
                      <a:srgbClr val="A22B17">
                        <a:lumMod val="90000"/>
                        <a:lumOff val="10000"/>
                      </a:srgbClr>
                    </a:gs>
                    <a:gs pos="99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rPr>
              <a:t>求实鼎新</a:t>
            </a:r>
            <a:endParaRPr lang="zh-CN" altLang="en-US" sz="3200" dirty="0">
              <a:gradFill>
                <a:gsLst>
                  <a:gs pos="0">
                    <a:srgbClr val="A22B17">
                      <a:lumMod val="90000"/>
                      <a:lumOff val="10000"/>
                    </a:srgbClr>
                  </a:gs>
                  <a:gs pos="99000">
                    <a:srgbClr val="A22B17">
                      <a:lumMod val="75000"/>
                      <a:lumOff val="25000"/>
                    </a:srgbClr>
                  </a:gs>
                </a:gsLst>
                <a:lin ang="0" scaled="1"/>
              </a:gra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cxnSp>
        <p:nvCxnSpPr>
          <p:cNvPr id="21" name="直接连接符 20"/>
          <p:cNvCxnSpPr/>
          <p:nvPr>
            <p:custDataLst>
              <p:tags r:id="rId17"/>
            </p:custDataLst>
          </p:nvPr>
        </p:nvCxnSpPr>
        <p:spPr>
          <a:xfrm>
            <a:off x="669925" y="3629645"/>
            <a:ext cx="41783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8"/>
            </p:custDataLst>
          </p:nvPr>
        </p:nvCxnSpPr>
        <p:spPr>
          <a:xfrm>
            <a:off x="7327900" y="3629645"/>
            <a:ext cx="41783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7" name="文本框 26"/>
          <p:cNvSpPr txBox="1"/>
          <p:nvPr>
            <p:custDataLst>
              <p:tags r:id="rId19"/>
            </p:custDataLst>
          </p:nvPr>
        </p:nvSpPr>
        <p:spPr>
          <a:xfrm>
            <a:off x="1455420" y="123190"/>
            <a:ext cx="4133215" cy="706755"/>
          </a:xfrm>
          <a:prstGeom prst="rect">
            <a:avLst/>
          </a:prstGeom>
          <a:noFill/>
        </p:spPr>
        <p:txBody>
          <a:bodyPr wrap="square" rtlCol="0">
            <a:spAutoFit/>
          </a:bodyPr>
          <a:p>
            <a:pPr algn="l"/>
            <a:r>
              <a:rPr lang="zh-CN" altLang="en-US" sz="4000" b="1">
                <a:solidFill>
                  <a:schemeClr val="bg1"/>
                </a:solidFill>
                <a:latin typeface="思源黑体 CN Bold" panose="020B0800000000000000" charset="-122"/>
                <a:ea typeface="思源黑体 CN Bold" panose="020B0800000000000000" charset="-122"/>
              </a:rPr>
              <a:t>在此处添加标题</a:t>
            </a:r>
            <a:endParaRPr lang="zh-CN" altLang="en-US" sz="4000" b="1">
              <a:solidFill>
                <a:schemeClr val="bg1"/>
              </a:solidFill>
              <a:latin typeface="思源黑体 CN Bold" panose="020B0800000000000000" charset="-122"/>
              <a:ea typeface="思源黑体 CN Bold" panose="020B0800000000000000" charset="-122"/>
            </a:endParaRPr>
          </a:p>
        </p:txBody>
      </p:sp>
      <p:sp>
        <p:nvSpPr>
          <p:cNvPr id="28" name="文本框 27"/>
          <p:cNvSpPr txBox="1"/>
          <p:nvPr>
            <p:custDataLst>
              <p:tags r:id="rId20"/>
            </p:custDataLst>
          </p:nvPr>
        </p:nvSpPr>
        <p:spPr>
          <a:xfrm>
            <a:off x="370205" y="22860"/>
            <a:ext cx="984250" cy="891540"/>
          </a:xfrm>
          <a:prstGeom prst="rect">
            <a:avLst/>
          </a:prstGeom>
          <a:noFill/>
        </p:spPr>
        <p:txBody>
          <a:bodyPr wrap="square" rtlCol="0">
            <a:spAutoFit/>
          </a:bodyPr>
          <a:p>
            <a:pPr algn="ctr"/>
            <a:r>
              <a:rPr lang="en-US" sz="5200" b="1">
                <a:solidFill>
                  <a:schemeClr val="bg1"/>
                </a:solidFill>
                <a:latin typeface="思源黑体 CN Bold" panose="020B0800000000000000" charset="-122"/>
                <a:ea typeface="思源黑体 CN Bold" panose="020B0800000000000000" charset="-122"/>
              </a:rPr>
              <a:t>01</a:t>
            </a:r>
            <a:endParaRPr lang="en-US" sz="52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PA-组合 69"/>
          <p:cNvGrpSpPr/>
          <p:nvPr>
            <p:custDataLst>
              <p:tags r:id="rId1"/>
            </p:custDataLst>
          </p:nvPr>
        </p:nvGrpSpPr>
        <p:grpSpPr>
          <a:xfrm>
            <a:off x="-4677507" y="-2297723"/>
            <a:ext cx="21547015" cy="5726725"/>
            <a:chOff x="-4677507" y="-2297723"/>
            <a:chExt cx="21547015" cy="5726725"/>
          </a:xfrm>
        </p:grpSpPr>
        <p:pic>
          <p:nvPicPr>
            <p:cNvPr id="71" name="PA-图片 14"/>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27707" b="30089"/>
            <a:stretch>
              <a:fillRect/>
            </a:stretch>
          </p:blipFill>
          <p:spPr>
            <a:xfrm>
              <a:off x="0" y="1"/>
              <a:ext cx="12192000" cy="3429001"/>
            </a:xfrm>
            <a:custGeom>
              <a:avLst/>
              <a:gdLst>
                <a:gd name="connsiteX0" fmla="*/ 0 w 12192000"/>
                <a:gd name="connsiteY0" fmla="*/ 0 h 3429001"/>
                <a:gd name="connsiteX1" fmla="*/ 12192000 w 12192000"/>
                <a:gd name="connsiteY1" fmla="*/ 0 h 3429001"/>
                <a:gd name="connsiteX2" fmla="*/ 12192000 w 12192000"/>
                <a:gd name="connsiteY2" fmla="*/ 2925589 h 3429001"/>
                <a:gd name="connsiteX3" fmla="*/ 12119571 w 12192000"/>
                <a:gd name="connsiteY3" fmla="*/ 2939984 h 3429001"/>
                <a:gd name="connsiteX4" fmla="*/ 6096001 w 12192000"/>
                <a:gd name="connsiteY4" fmla="*/ 3429001 h 3429001"/>
                <a:gd name="connsiteX5" fmla="*/ 72430 w 12192000"/>
                <a:gd name="connsiteY5" fmla="*/ 2939984 h 3429001"/>
                <a:gd name="connsiteX6" fmla="*/ 0 w 12192000"/>
                <a:gd name="connsiteY6" fmla="*/ 2925589 h 342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9001">
                  <a:moveTo>
                    <a:pt x="0" y="0"/>
                  </a:moveTo>
                  <a:lnTo>
                    <a:pt x="12192000" y="0"/>
                  </a:lnTo>
                  <a:lnTo>
                    <a:pt x="12192000" y="2925589"/>
                  </a:lnTo>
                  <a:lnTo>
                    <a:pt x="12119571" y="2939984"/>
                  </a:lnTo>
                  <a:cubicBezTo>
                    <a:pt x="10400109" y="3248724"/>
                    <a:pt x="8327268" y="3429001"/>
                    <a:pt x="6096001" y="3429001"/>
                  </a:cubicBezTo>
                  <a:cubicBezTo>
                    <a:pt x="3864735" y="3429001"/>
                    <a:pt x="1791894" y="3248724"/>
                    <a:pt x="72430" y="2939984"/>
                  </a:cubicBezTo>
                  <a:lnTo>
                    <a:pt x="0" y="2925589"/>
                  </a:lnTo>
                  <a:close/>
                </a:path>
              </a:pathLst>
            </a:custGeom>
          </p:spPr>
        </p:pic>
        <p:sp>
          <p:nvSpPr>
            <p:cNvPr id="72" name="PA-椭圆 7"/>
            <p:cNvSpPr/>
            <p:nvPr>
              <p:custDataLst>
                <p:tags r:id="rId4"/>
              </p:custDataLst>
            </p:nvPr>
          </p:nvSpPr>
          <p:spPr>
            <a:xfrm>
              <a:off x="-4677507" y="-2297723"/>
              <a:ext cx="21547015" cy="5726723"/>
            </a:xfrm>
            <a:prstGeom prst="ellipse">
              <a:avLst/>
            </a:prstGeom>
            <a:gradFill flip="none" rotWithShape="1">
              <a:gsLst>
                <a:gs pos="41000">
                  <a:srgbClr val="A61818"/>
                </a:gs>
                <a:gs pos="100000">
                  <a:srgbClr val="ED881D">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PA-文本框 3"/>
          <p:cNvSpPr txBox="1"/>
          <p:nvPr>
            <p:custDataLst>
              <p:tags r:id="rId5"/>
            </p:custDataLst>
          </p:nvPr>
        </p:nvSpPr>
        <p:spPr>
          <a:xfrm>
            <a:off x="4630420" y="2522379"/>
            <a:ext cx="2931160" cy="645160"/>
          </a:xfrm>
          <a:prstGeom prst="rect">
            <a:avLst/>
          </a:prstGeom>
          <a:noFill/>
        </p:spPr>
        <p:txBody>
          <a:bodyPr wrap="square" rtlCol="0">
            <a:spAutoFit/>
          </a:bodyPr>
          <a:lstStyle/>
          <a:p>
            <a:pPr algn="ctr"/>
            <a:r>
              <a:rPr lang="zh-CN" altLang="en-US" sz="36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a:t>
            </a:r>
            <a:r>
              <a:rPr lang="zh-CN" altLang="en-US" sz="36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二部分</a:t>
            </a:r>
            <a:endParaRPr lang="zh-CN" altLang="en-US" sz="36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5" name="PA-文本框 4"/>
          <p:cNvSpPr txBox="1"/>
          <p:nvPr>
            <p:custDataLst>
              <p:tags r:id="rId6"/>
            </p:custDataLst>
          </p:nvPr>
        </p:nvSpPr>
        <p:spPr>
          <a:xfrm>
            <a:off x="4630420" y="3090446"/>
            <a:ext cx="2931160" cy="337185"/>
          </a:xfrm>
          <a:prstGeom prst="rect">
            <a:avLst/>
          </a:prstGeom>
          <a:noFill/>
        </p:spPr>
        <p:txBody>
          <a:bodyPr wrap="square" rtlCol="0">
            <a:spAutoFit/>
          </a:bodyPr>
          <a:lstStyle/>
          <a:p>
            <a:pPr algn="ctr"/>
            <a:r>
              <a:rPr lang="en-US" altLang="zh-CN" sz="1600" dirty="0">
                <a:solidFill>
                  <a:schemeClr val="bg1"/>
                </a:solidFill>
                <a:latin typeface="微软雅黑" panose="020B0503020204020204" charset="-122"/>
                <a:ea typeface="微软雅黑" panose="020B0503020204020204" charset="-122"/>
              </a:rPr>
              <a:t>The first part</a:t>
            </a:r>
            <a:endParaRPr lang="en-US" altLang="zh-CN" sz="1600" dirty="0">
              <a:solidFill>
                <a:schemeClr val="bg1"/>
              </a:solidFill>
              <a:latin typeface="微软雅黑" panose="020B0503020204020204" charset="-122"/>
              <a:ea typeface="微软雅黑" panose="020B0503020204020204" charset="-122"/>
            </a:endParaRPr>
          </a:p>
        </p:txBody>
      </p:sp>
      <p:sp>
        <p:nvSpPr>
          <p:cNvPr id="68" name="PA-文本框 67"/>
          <p:cNvSpPr txBox="1"/>
          <p:nvPr>
            <p:custDataLst>
              <p:tags r:id="rId7"/>
            </p:custDataLst>
          </p:nvPr>
        </p:nvSpPr>
        <p:spPr>
          <a:xfrm>
            <a:off x="3474334" y="3554750"/>
            <a:ext cx="5243332" cy="922020"/>
          </a:xfrm>
          <a:prstGeom prst="rect">
            <a:avLst/>
          </a:prstGeom>
          <a:noFill/>
        </p:spPr>
        <p:txBody>
          <a:bodyPr wrap="square" rtlCol="0">
            <a:spAutoFit/>
          </a:bodyPr>
          <a:lstStyle/>
          <a:p>
            <a:pPr algn="ctr"/>
            <a:r>
              <a:rPr lang="zh-CN" altLang="en-US" sz="5400" spc="600" dirty="0">
                <a:solidFill>
                  <a:srgbClr val="A61818"/>
                </a:solidFill>
                <a:latin typeface="优设标题黑" panose="00000500000000000000" pitchFamily="2" charset="-122"/>
                <a:ea typeface="优设标题黑" panose="00000500000000000000" pitchFamily="2" charset="-122"/>
              </a:rPr>
              <a:t>文字</a:t>
            </a:r>
            <a:r>
              <a:rPr lang="zh-CN" altLang="en-US" sz="5400" spc="600" dirty="0">
                <a:solidFill>
                  <a:srgbClr val="A61818"/>
                </a:solidFill>
                <a:latin typeface="优设标题黑" panose="00000500000000000000" pitchFamily="2" charset="-122"/>
                <a:ea typeface="优设标题黑" panose="00000500000000000000" pitchFamily="2" charset="-122"/>
              </a:rPr>
              <a:t>内容</a:t>
            </a:r>
            <a:endParaRPr lang="zh-CN" altLang="en-US" sz="5400" spc="600" dirty="0">
              <a:solidFill>
                <a:srgbClr val="A61818"/>
              </a:solidFill>
              <a:latin typeface="优设标题黑" panose="00000500000000000000" pitchFamily="2" charset="-122"/>
              <a:ea typeface="优设标题黑" panose="00000500000000000000" pitchFamily="2" charset="-122"/>
            </a:endParaRPr>
          </a:p>
        </p:txBody>
      </p:sp>
      <p:sp>
        <p:nvSpPr>
          <p:cNvPr id="69" name="PA-文本框 68"/>
          <p:cNvSpPr txBox="1"/>
          <p:nvPr>
            <p:custDataLst>
              <p:tags r:id="rId8"/>
            </p:custDataLst>
          </p:nvPr>
        </p:nvSpPr>
        <p:spPr>
          <a:xfrm>
            <a:off x="3474334" y="4293414"/>
            <a:ext cx="5243332" cy="369332"/>
          </a:xfrm>
          <a:prstGeom prst="rect">
            <a:avLst/>
          </a:prstGeom>
          <a:noFill/>
        </p:spPr>
        <p:txBody>
          <a:bodyPr wrap="square" rtlCol="0">
            <a:spAutoFit/>
          </a:bodyPr>
          <a:lstStyle/>
          <a:p>
            <a:pPr algn="ctr"/>
            <a:r>
              <a:rPr lang="en-US" altLang="zh-CN" spc="350" dirty="0">
                <a:solidFill>
                  <a:srgbClr val="A61818"/>
                </a:solidFill>
                <a:latin typeface="微软雅黑" panose="020B0503020204020204" charset="-122"/>
                <a:ea typeface="微软雅黑" panose="020B0503020204020204" charset="-122"/>
              </a:rPr>
              <a:t>Be realistic and new</a:t>
            </a:r>
            <a:endParaRPr lang="en-US" altLang="zh-CN" spc="350" dirty="0">
              <a:solidFill>
                <a:srgbClr val="A61818"/>
              </a:solidFill>
              <a:latin typeface="微软雅黑" panose="020B0503020204020204" charset="-122"/>
              <a:ea typeface="微软雅黑" panose="020B0503020204020204" charset="-122"/>
            </a:endParaRPr>
          </a:p>
        </p:txBody>
      </p:sp>
      <p:grpSp>
        <p:nvGrpSpPr>
          <p:cNvPr id="73" name="组合 72"/>
          <p:cNvGrpSpPr/>
          <p:nvPr/>
        </p:nvGrpSpPr>
        <p:grpSpPr>
          <a:xfrm>
            <a:off x="5775038" y="636936"/>
            <a:ext cx="641924" cy="642498"/>
            <a:chOff x="1560409" y="3222819"/>
            <a:chExt cx="1776413" cy="1778000"/>
          </a:xfrm>
        </p:grpSpPr>
        <p:grpSp>
          <p:nvGrpSpPr>
            <p:cNvPr id="74" name="组合 73"/>
            <p:cNvGrpSpPr/>
            <p:nvPr/>
          </p:nvGrpSpPr>
          <p:grpSpPr>
            <a:xfrm>
              <a:off x="1560409" y="3222819"/>
              <a:ext cx="1776413" cy="1778000"/>
              <a:chOff x="1560409" y="2069897"/>
              <a:chExt cx="1776413" cy="1778000"/>
            </a:xfrm>
          </p:grpSpPr>
          <p:sp>
            <p:nvSpPr>
              <p:cNvPr id="133" name="îS1îḋé"/>
              <p:cNvSpPr/>
              <p:nvPr/>
            </p:nvSpPr>
            <p:spPr bwMode="auto">
              <a:xfrm>
                <a:off x="1560409" y="2069897"/>
                <a:ext cx="1776413" cy="1778000"/>
              </a:xfrm>
              <a:prstGeom prst="ellipse">
                <a:avLst/>
              </a:prstGeom>
              <a:noFill/>
              <a:ln w="15875"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34" name="îṣḷïďé"/>
              <p:cNvSpPr/>
              <p:nvPr/>
            </p:nvSpPr>
            <p:spPr bwMode="auto">
              <a:xfrm>
                <a:off x="1779484" y="2288972"/>
                <a:ext cx="1336675" cy="1338263"/>
              </a:xfrm>
              <a:prstGeom prst="ellipse">
                <a:avLst/>
              </a:prstGeom>
              <a:noFill/>
              <a:ln w="9525" cap="flat">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75" name="组合 74"/>
            <p:cNvGrpSpPr/>
            <p:nvPr/>
          </p:nvGrpSpPr>
          <p:grpSpPr>
            <a:xfrm>
              <a:off x="1642165" y="3280763"/>
              <a:ext cx="1612900" cy="1662113"/>
              <a:chOff x="1641372" y="4491628"/>
              <a:chExt cx="1612900" cy="1662113"/>
            </a:xfrm>
            <a:solidFill>
              <a:schemeClr val="bg1"/>
            </a:solidFill>
          </p:grpSpPr>
          <p:sp>
            <p:nvSpPr>
              <p:cNvPr id="7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grpSp>
        <p:nvGrpSpPr>
          <p:cNvPr id="135" name="组合 134"/>
          <p:cNvGrpSpPr/>
          <p:nvPr/>
        </p:nvGrpSpPr>
        <p:grpSpPr>
          <a:xfrm>
            <a:off x="5319762" y="1457555"/>
            <a:ext cx="1552476" cy="320434"/>
            <a:chOff x="5180266" y="4756740"/>
            <a:chExt cx="5753100" cy="1187451"/>
          </a:xfrm>
          <a:solidFill>
            <a:schemeClr val="bg1"/>
          </a:solidFill>
        </p:grpSpPr>
        <p:sp>
          <p:nvSpPr>
            <p:cNvPr id="136"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3"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4"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49"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0"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7"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8"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2"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8"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79"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0"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2"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83"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5051712" y="6581001"/>
            <a:ext cx="2088576" cy="275590"/>
          </a:xfrm>
          <a:prstGeom prst="rect">
            <a:avLst/>
          </a:prstGeom>
          <a:noFill/>
        </p:spPr>
        <p:txBody>
          <a:bodyPr wrap="square" rtlCol="0">
            <a:spAutoFit/>
          </a:bodyPr>
          <a:lstStyle/>
          <a:p>
            <a:pPr algn="ctr"/>
            <a:r>
              <a:rPr lang="zh-CN" altLang="en-US" sz="1200" dirty="0">
                <a:solidFill>
                  <a:srgbClr val="A61818"/>
                </a:solidFill>
                <a:latin typeface="微软雅黑" panose="020B0503020204020204" charset="-122"/>
                <a:ea typeface="微软雅黑" panose="020B0503020204020204" charset="-122"/>
              </a:rPr>
              <a:t>求实鼎新</a:t>
            </a:r>
            <a:endParaRPr lang="zh-CN" altLang="en-US" sz="1200" dirty="0">
              <a:solidFill>
                <a:srgbClr val="A61818"/>
              </a:solidFill>
              <a:latin typeface="微软雅黑" panose="020B0503020204020204" charset="-122"/>
              <a:ea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ṧľïḓé"/>
          <p:cNvSpPr/>
          <p:nvPr/>
        </p:nvSpPr>
        <p:spPr>
          <a:xfrm>
            <a:off x="7290056" y="3035008"/>
            <a:ext cx="4901944" cy="2701963"/>
          </a:xfrm>
          <a:prstGeom prst="rect">
            <a:avLst/>
          </a:prstGeom>
          <a:blipFill>
            <a:blip r:embed="rId1">
              <a:extLst>
                <a:ext uri="{BEBA8EAE-BF5A-486C-A8C5-ECC9F3942E4B}">
                  <a14:imgProps xmlns:a14="http://schemas.microsoft.com/office/drawing/2010/main">
                    <a14:imgLayer r:embed="rId2">
                      <a14:imgEffect>
                        <a14:saturation sat="128000"/>
                      </a14:imgEffect>
                    </a14:imgLayer>
                  </a14:imgProps>
                </a:ext>
              </a:extLst>
            </a:blip>
            <a:stretch>
              <a:fillRect t="-10523" b="-10425"/>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6" name="ísļiḑe"/>
          <p:cNvGrpSpPr/>
          <p:nvPr/>
        </p:nvGrpSpPr>
        <p:grpSpPr>
          <a:xfrm>
            <a:off x="6690200" y="3035009"/>
            <a:ext cx="1819836" cy="2701963"/>
            <a:chOff x="4195482" y="1914860"/>
            <a:chExt cx="1819836" cy="2701963"/>
          </a:xfrm>
        </p:grpSpPr>
        <p:sp>
          <p:nvSpPr>
            <p:cNvPr id="27" name="íṩļîďe"/>
            <p:cNvSpPr/>
            <p:nvPr/>
          </p:nvSpPr>
          <p:spPr>
            <a:xfrm>
              <a:off x="4545106" y="1914860"/>
              <a:ext cx="1255058" cy="2701963"/>
            </a:xfrm>
            <a:prstGeom prst="flowChartInputOutput">
              <a:avLst/>
            </a:prstGeom>
            <a:solidFill>
              <a:schemeClr val="tx1">
                <a:alpha val="80000"/>
              </a:schemeClr>
            </a:solidFill>
          </p:spPr>
          <p:txBody>
            <a:bodyPr anchor="ctr"/>
            <a:lstStyle/>
            <a:p>
              <a:pPr algn="ctr"/>
            </a:p>
          </p:txBody>
        </p:sp>
        <p:sp>
          <p:nvSpPr>
            <p:cNvPr id="28" name="ïṡḻîdé"/>
            <p:cNvSpPr/>
            <p:nvPr/>
          </p:nvSpPr>
          <p:spPr>
            <a:xfrm>
              <a:off x="4195482" y="1914860"/>
              <a:ext cx="1819836" cy="2701963"/>
            </a:xfrm>
            <a:prstGeom prst="parallelogram">
              <a:avLst>
                <a:gd name="adj" fmla="val 40000"/>
              </a:avLst>
            </a:prstGeom>
            <a:solidFill>
              <a:srgbClr val="A22B17">
                <a:alpha val="60000"/>
              </a:srgbClr>
            </a:solidFill>
          </p:spPr>
          <p:txBody>
            <a:bodyPr anchor="ctr"/>
            <a:lstStyle/>
            <a:p>
              <a:pPr algn="ctr"/>
            </a:p>
          </p:txBody>
        </p:sp>
      </p:grpSp>
      <p:sp>
        <p:nvSpPr>
          <p:cNvPr id="8" name="íSlîdè"/>
          <p:cNvSpPr txBox="1"/>
          <p:nvPr/>
        </p:nvSpPr>
        <p:spPr>
          <a:xfrm>
            <a:off x="673101" y="1944752"/>
            <a:ext cx="5697554" cy="1042172"/>
          </a:xfrm>
          <a:prstGeom prst="rect">
            <a:avLst/>
          </a:prstGeom>
          <a:noFill/>
          <a:ln>
            <a:noFill/>
          </a:ln>
        </p:spPr>
        <p:txBody>
          <a:bodyPr wrap="square" lIns="90000" tIns="46800" rIns="90000" bIns="46800" anchor="ctr" anchorCtr="0">
            <a:normAutofit/>
          </a:bodyPr>
          <a:lstStyle/>
          <a:p>
            <a:pPr>
              <a:lnSpc>
                <a:spcPct val="130000"/>
              </a:lnSpc>
            </a:pPr>
            <a:r>
              <a:rPr lang="en-US" altLang="zh-CN" sz="1000" dirty="0">
                <a:solidFill>
                  <a:schemeClr val="bg1">
                    <a:lumMod val="50000"/>
                  </a:schemeClr>
                </a:solidFill>
                <a:latin typeface="阿里巴巴普惠体" panose="00020600040101010101" pitchFamily="18" charset="-122"/>
                <a:ea typeface="阿里巴巴普惠体" panose="00020600040101010101" pitchFamily="18" charset="-122"/>
              </a:rPr>
              <a:t>1997</a:t>
            </a:r>
            <a:r>
              <a:rPr lang="zh-CN" altLang="en-US" sz="1000" dirty="0">
                <a:solidFill>
                  <a:schemeClr val="bg1">
                    <a:lumMod val="50000"/>
                  </a:schemeClr>
                </a:solidFill>
                <a:latin typeface="阿里巴巴普惠体" panose="00020600040101010101" pitchFamily="18" charset="-122"/>
                <a:ea typeface="阿里巴巴普惠体" panose="00020600040101010101" pitchFamily="18" charset="-122"/>
              </a:rPr>
              <a:t>年</a:t>
            </a:r>
            <a:r>
              <a:rPr lang="en-US" altLang="zh-CN" sz="1000" dirty="0">
                <a:solidFill>
                  <a:schemeClr val="bg1">
                    <a:lumMod val="50000"/>
                  </a:schemeClr>
                </a:solidFill>
                <a:latin typeface="阿里巴巴普惠体" panose="00020600040101010101" pitchFamily="18" charset="-122"/>
                <a:ea typeface="阿里巴巴普惠体" panose="00020600040101010101" pitchFamily="18" charset="-122"/>
              </a:rPr>
              <a:t>5</a:t>
            </a:r>
            <a:r>
              <a:rPr lang="zh-CN" altLang="en-US" sz="1000" dirty="0">
                <a:solidFill>
                  <a:schemeClr val="bg1">
                    <a:lumMod val="50000"/>
                  </a:schemeClr>
                </a:solidFill>
                <a:latin typeface="阿里巴巴普惠体" panose="00020600040101010101" pitchFamily="18" charset="-122"/>
                <a:ea typeface="阿里巴巴普惠体" panose="00020600040101010101" pitchFamily="18" charset="-122"/>
              </a:rPr>
              <a:t>月，学校首批进入国家“</a:t>
            </a:r>
            <a:r>
              <a:rPr lang="en-US" altLang="zh-CN" sz="1000" dirty="0">
                <a:solidFill>
                  <a:schemeClr val="bg1">
                    <a:lumMod val="50000"/>
                  </a:schemeClr>
                </a:solidFill>
                <a:latin typeface="阿里巴巴普惠体" panose="00020600040101010101" pitchFamily="18" charset="-122"/>
                <a:ea typeface="阿里巴巴普惠体" panose="00020600040101010101" pitchFamily="18" charset="-122"/>
              </a:rPr>
              <a:t>211</a:t>
            </a:r>
            <a:r>
              <a:rPr lang="zh-CN" altLang="en-US" sz="1000" dirty="0">
                <a:solidFill>
                  <a:schemeClr val="bg1">
                    <a:lumMod val="50000"/>
                  </a:schemeClr>
                </a:solidFill>
                <a:latin typeface="阿里巴巴普惠体" panose="00020600040101010101" pitchFamily="18" charset="-122"/>
                <a:ea typeface="阿里巴巴普惠体" panose="00020600040101010101" pitchFamily="18" charset="-122"/>
              </a:rPr>
              <a:t>工程”建设高校行列。</a:t>
            </a:r>
            <a:r>
              <a:rPr lang="en-US" altLang="zh-CN" sz="1000" dirty="0">
                <a:solidFill>
                  <a:schemeClr val="bg1">
                    <a:lumMod val="50000"/>
                  </a:schemeClr>
                </a:solidFill>
                <a:latin typeface="阿里巴巴普惠体" panose="00020600040101010101" pitchFamily="18" charset="-122"/>
                <a:ea typeface="阿里巴巴普惠体" panose="00020600040101010101" pitchFamily="18" charset="-122"/>
              </a:rPr>
              <a:t>2006</a:t>
            </a:r>
            <a:r>
              <a:rPr lang="zh-CN" altLang="en-US" sz="1000" dirty="0">
                <a:solidFill>
                  <a:schemeClr val="bg1">
                    <a:lumMod val="50000"/>
                  </a:schemeClr>
                </a:solidFill>
                <a:latin typeface="阿里巴巴普惠体" panose="00020600040101010101" pitchFamily="18" charset="-122"/>
                <a:ea typeface="阿里巴巴普惠体" panose="00020600040101010101" pitchFamily="18" charset="-122"/>
              </a:rPr>
              <a:t>年，学校成为首批“</a:t>
            </a:r>
            <a:r>
              <a:rPr lang="en-US" altLang="zh-CN" sz="1000" dirty="0">
                <a:solidFill>
                  <a:schemeClr val="bg1">
                    <a:lumMod val="50000"/>
                  </a:schemeClr>
                </a:solidFill>
                <a:latin typeface="阿里巴巴普惠体" panose="00020600040101010101" pitchFamily="18" charset="-122"/>
                <a:ea typeface="阿里巴巴普惠体" panose="00020600040101010101" pitchFamily="18" charset="-122"/>
              </a:rPr>
              <a:t>985</a:t>
            </a:r>
            <a:r>
              <a:rPr lang="zh-CN" altLang="en-US" sz="1000" dirty="0">
                <a:solidFill>
                  <a:schemeClr val="bg1">
                    <a:lumMod val="50000"/>
                  </a:schemeClr>
                </a:solidFill>
                <a:latin typeface="阿里巴巴普惠体" panose="00020600040101010101" pitchFamily="18" charset="-122"/>
                <a:ea typeface="阿里巴巴普惠体" panose="00020600040101010101" pitchFamily="18" charset="-122"/>
              </a:rPr>
              <a:t>工程”优势学科创新平台建设高校。学校本部位于高校云集的北京市海淀区学院路，全校占地约</a:t>
            </a:r>
            <a:r>
              <a:rPr lang="en-US" altLang="zh-CN" sz="1000" dirty="0">
                <a:solidFill>
                  <a:schemeClr val="bg1">
                    <a:lumMod val="50000"/>
                  </a:schemeClr>
                </a:solidFill>
                <a:latin typeface="阿里巴巴普惠体" panose="00020600040101010101" pitchFamily="18" charset="-122"/>
                <a:ea typeface="阿里巴巴普惠体" panose="00020600040101010101" pitchFamily="18" charset="-122"/>
              </a:rPr>
              <a:t>80.39</a:t>
            </a:r>
            <a:r>
              <a:rPr lang="zh-CN" altLang="en-US" sz="1000" dirty="0">
                <a:solidFill>
                  <a:schemeClr val="bg1">
                    <a:lumMod val="50000"/>
                  </a:schemeClr>
                </a:solidFill>
                <a:latin typeface="阿里巴巴普惠体" panose="00020600040101010101" pitchFamily="18" charset="-122"/>
                <a:ea typeface="阿里巴巴普惠体" panose="00020600040101010101" pitchFamily="18" charset="-122"/>
              </a:rPr>
              <a:t>万平方米，校舍建筑总面积</a:t>
            </a:r>
            <a:r>
              <a:rPr lang="en-US" altLang="zh-CN" sz="1000" dirty="0">
                <a:solidFill>
                  <a:schemeClr val="bg1">
                    <a:lumMod val="50000"/>
                  </a:schemeClr>
                </a:solidFill>
                <a:latin typeface="阿里巴巴普惠体" panose="00020600040101010101" pitchFamily="18" charset="-122"/>
                <a:ea typeface="阿里巴巴普惠体" panose="00020600040101010101" pitchFamily="18" charset="-122"/>
              </a:rPr>
              <a:t>85.55</a:t>
            </a:r>
            <a:r>
              <a:rPr lang="zh-CN" altLang="en-US" sz="1000" dirty="0">
                <a:solidFill>
                  <a:schemeClr val="bg1">
                    <a:lumMod val="50000"/>
                  </a:schemeClr>
                </a:solidFill>
                <a:latin typeface="阿里巴巴普惠体" panose="00020600040101010101" pitchFamily="18" charset="-122"/>
                <a:ea typeface="阿里巴巴普惠体" panose="00020600040101010101" pitchFamily="18" charset="-122"/>
              </a:rPr>
              <a:t>万平方米。</a:t>
            </a:r>
            <a:endParaRPr lang="zh-CN" altLang="en-US" sz="1000" dirty="0">
              <a:solidFill>
                <a:schemeClr val="bg1">
                  <a:lumMod val="50000"/>
                </a:schemeClr>
              </a:solidFill>
              <a:latin typeface="阿里巴巴普惠体" panose="00020600040101010101" pitchFamily="18" charset="-122"/>
              <a:ea typeface="阿里巴巴普惠体" panose="00020600040101010101" pitchFamily="18" charset="-122"/>
            </a:endParaRPr>
          </a:p>
        </p:txBody>
      </p:sp>
      <p:cxnSp>
        <p:nvCxnSpPr>
          <p:cNvPr id="9" name="直接连接符 8"/>
          <p:cNvCxnSpPr/>
          <p:nvPr/>
        </p:nvCxnSpPr>
        <p:spPr>
          <a:xfrm flipH="1">
            <a:off x="673101" y="3035008"/>
            <a:ext cx="6232899"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41" name="ïṥḷîḑè"/>
          <p:cNvGrpSpPr/>
          <p:nvPr/>
        </p:nvGrpSpPr>
        <p:grpSpPr>
          <a:xfrm>
            <a:off x="1313325" y="3508010"/>
            <a:ext cx="745568" cy="745567"/>
            <a:chOff x="1403857" y="3774747"/>
            <a:chExt cx="1063118" cy="1063116"/>
          </a:xfrm>
        </p:grpSpPr>
        <p:sp>
          <p:nvSpPr>
            <p:cNvPr id="42" name="îsḷidê"/>
            <p:cNvSpPr/>
            <p:nvPr/>
          </p:nvSpPr>
          <p:spPr>
            <a:xfrm>
              <a:off x="1403857" y="3774747"/>
              <a:ext cx="1063118" cy="1063116"/>
            </a:xfrm>
            <a:prstGeom prst="ellipse">
              <a:avLst/>
            </a:prstGeom>
            <a:solidFill>
              <a:schemeClr val="bg1"/>
            </a:solidFill>
            <a:ln w="2857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3" name="ïṧľíḋe"/>
            <p:cNvSpPr/>
            <p:nvPr/>
          </p:nvSpPr>
          <p:spPr bwMode="auto">
            <a:xfrm>
              <a:off x="1680128" y="4050970"/>
              <a:ext cx="510572" cy="510670"/>
            </a:xfrm>
            <a:custGeom>
              <a:avLst/>
              <a:gdLst>
                <a:gd name="T0" fmla="*/ 5619 w 10878"/>
                <a:gd name="T1" fmla="*/ 0 h 10878"/>
                <a:gd name="T2" fmla="*/ 10286 w 10878"/>
                <a:gd name="T3" fmla="*/ 2972 h 10878"/>
                <a:gd name="T4" fmla="*/ 10878 w 10878"/>
                <a:gd name="T5" fmla="*/ 5536 h 10878"/>
                <a:gd name="T6" fmla="*/ 8800 w 10878"/>
                <a:gd name="T7" fmla="*/ 9714 h 10878"/>
                <a:gd name="T8" fmla="*/ 5621 w 10878"/>
                <a:gd name="T9" fmla="*/ 10878 h 10878"/>
                <a:gd name="T10" fmla="*/ 3975 w 10878"/>
                <a:gd name="T11" fmla="*/ 10677 h 10878"/>
                <a:gd name="T12" fmla="*/ 264 w 10878"/>
                <a:gd name="T13" fmla="*/ 7114 h 10878"/>
                <a:gd name="T14" fmla="*/ 0 w 10878"/>
                <a:gd name="T15" fmla="*/ 5342 h 10878"/>
                <a:gd name="T16" fmla="*/ 3217 w 10878"/>
                <a:gd name="T17" fmla="*/ 475 h 10878"/>
                <a:gd name="T18" fmla="*/ 4219 w 10878"/>
                <a:gd name="T19" fmla="*/ 1161 h 10878"/>
                <a:gd name="T20" fmla="*/ 4248 w 10878"/>
                <a:gd name="T21" fmla="*/ 2757 h 10878"/>
                <a:gd name="T22" fmla="*/ 5221 w 10878"/>
                <a:gd name="T23" fmla="*/ 456 h 10878"/>
                <a:gd name="T24" fmla="*/ 5657 w 10878"/>
                <a:gd name="T25" fmla="*/ 2823 h 10878"/>
                <a:gd name="T26" fmla="*/ 7411 w 10878"/>
                <a:gd name="T27" fmla="*/ 2625 h 10878"/>
                <a:gd name="T28" fmla="*/ 5657 w 10878"/>
                <a:gd name="T29" fmla="*/ 456 h 10878"/>
                <a:gd name="T30" fmla="*/ 3790 w 10878"/>
                <a:gd name="T31" fmla="*/ 715 h 10878"/>
                <a:gd name="T32" fmla="*/ 3045 w 10878"/>
                <a:gd name="T33" fmla="*/ 2526 h 10878"/>
                <a:gd name="T34" fmla="*/ 3790 w 10878"/>
                <a:gd name="T35" fmla="*/ 715 h 10878"/>
                <a:gd name="T36" fmla="*/ 7045 w 10878"/>
                <a:gd name="T37" fmla="*/ 945 h 10878"/>
                <a:gd name="T38" fmla="*/ 9113 w 10878"/>
                <a:gd name="T39" fmla="*/ 2043 h 10878"/>
                <a:gd name="T40" fmla="*/ 1477 w 10878"/>
                <a:gd name="T41" fmla="*/ 2382 h 10878"/>
                <a:gd name="T42" fmla="*/ 2616 w 10878"/>
                <a:gd name="T43" fmla="*/ 5222 h 10878"/>
                <a:gd name="T44" fmla="*/ 1477 w 10878"/>
                <a:gd name="T45" fmla="*/ 2382 h 10878"/>
                <a:gd name="T46" fmla="*/ 8262 w 10878"/>
                <a:gd name="T47" fmla="*/ 5221 h 10878"/>
                <a:gd name="T48" fmla="*/ 9400 w 10878"/>
                <a:gd name="T49" fmla="*/ 2382 h 10878"/>
                <a:gd name="T50" fmla="*/ 3050 w 10878"/>
                <a:gd name="T51" fmla="*/ 5220 h 10878"/>
                <a:gd name="T52" fmla="*/ 5221 w 10878"/>
                <a:gd name="T53" fmla="*/ 3258 h 10878"/>
                <a:gd name="T54" fmla="*/ 3050 w 10878"/>
                <a:gd name="T55" fmla="*/ 5220 h 10878"/>
                <a:gd name="T56" fmla="*/ 5657 w 10878"/>
                <a:gd name="T57" fmla="*/ 5221 h 10878"/>
                <a:gd name="T58" fmla="*/ 7533 w 10878"/>
                <a:gd name="T59" fmla="*/ 3045 h 10878"/>
                <a:gd name="T60" fmla="*/ 441 w 10878"/>
                <a:gd name="T61" fmla="*/ 5657 h 10878"/>
                <a:gd name="T62" fmla="*/ 2921 w 10878"/>
                <a:gd name="T63" fmla="*/ 7934 h 10878"/>
                <a:gd name="T64" fmla="*/ 441 w 10878"/>
                <a:gd name="T65" fmla="*/ 5657 h 10878"/>
                <a:gd name="T66" fmla="*/ 3346 w 10878"/>
                <a:gd name="T67" fmla="*/ 7833 h 10878"/>
                <a:gd name="T68" fmla="*/ 5221 w 10878"/>
                <a:gd name="T69" fmla="*/ 5657 h 10878"/>
                <a:gd name="T70" fmla="*/ 5657 w 10878"/>
                <a:gd name="T71" fmla="*/ 5657 h 10878"/>
                <a:gd name="T72" fmla="*/ 7534 w 10878"/>
                <a:gd name="T73" fmla="*/ 7832 h 10878"/>
                <a:gd name="T74" fmla="*/ 5657 w 10878"/>
                <a:gd name="T75" fmla="*/ 5657 h 10878"/>
                <a:gd name="T76" fmla="*/ 7957 w 10878"/>
                <a:gd name="T77" fmla="*/ 7934 h 10878"/>
                <a:gd name="T78" fmla="*/ 10438 w 10878"/>
                <a:gd name="T79" fmla="*/ 5657 h 10878"/>
                <a:gd name="T80" fmla="*/ 3467 w 10878"/>
                <a:gd name="T81" fmla="*/ 8251 h 10878"/>
                <a:gd name="T82" fmla="*/ 5221 w 10878"/>
                <a:gd name="T83" fmla="*/ 10422 h 10878"/>
                <a:gd name="T84" fmla="*/ 3467 w 10878"/>
                <a:gd name="T85" fmla="*/ 8251 h 10878"/>
                <a:gd name="T86" fmla="*/ 5657 w 10878"/>
                <a:gd name="T87" fmla="*/ 10422 h 10878"/>
                <a:gd name="T88" fmla="*/ 7411 w 10878"/>
                <a:gd name="T89" fmla="*/ 8251 h 10878"/>
                <a:gd name="T90" fmla="*/ 5657 w 10878"/>
                <a:gd name="T91" fmla="*/ 8055 h 10878"/>
                <a:gd name="T92" fmla="*/ 4123 w 10878"/>
                <a:gd name="T93" fmla="*/ 10264 h 10878"/>
                <a:gd name="T94" fmla="*/ 1766 w 10878"/>
                <a:gd name="T95" fmla="*/ 8835 h 10878"/>
                <a:gd name="T96" fmla="*/ 6754 w 10878"/>
                <a:gd name="T97" fmla="*/ 10266 h 10878"/>
                <a:gd name="T98" fmla="*/ 7833 w 10878"/>
                <a:gd name="T99" fmla="*/ 8351 h 10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78" h="10878">
                  <a:moveTo>
                    <a:pt x="5258" y="0"/>
                  </a:moveTo>
                  <a:lnTo>
                    <a:pt x="5619" y="0"/>
                  </a:lnTo>
                  <a:cubicBezTo>
                    <a:pt x="6246" y="30"/>
                    <a:pt x="6871" y="151"/>
                    <a:pt x="7454" y="387"/>
                  </a:cubicBezTo>
                  <a:cubicBezTo>
                    <a:pt x="8670" y="868"/>
                    <a:pt x="9696" y="1806"/>
                    <a:pt x="10286" y="2972"/>
                  </a:cubicBezTo>
                  <a:cubicBezTo>
                    <a:pt x="10662" y="3703"/>
                    <a:pt x="10860" y="4521"/>
                    <a:pt x="10878" y="5341"/>
                  </a:cubicBezTo>
                  <a:lnTo>
                    <a:pt x="10878" y="5536"/>
                  </a:lnTo>
                  <a:cubicBezTo>
                    <a:pt x="10860" y="6346"/>
                    <a:pt x="10667" y="7153"/>
                    <a:pt x="10301" y="7877"/>
                  </a:cubicBezTo>
                  <a:cubicBezTo>
                    <a:pt x="9944" y="8589"/>
                    <a:pt x="9427" y="9221"/>
                    <a:pt x="8800" y="9714"/>
                  </a:cubicBezTo>
                  <a:cubicBezTo>
                    <a:pt x="8160" y="10219"/>
                    <a:pt x="7404" y="10577"/>
                    <a:pt x="6607" y="10751"/>
                  </a:cubicBezTo>
                  <a:cubicBezTo>
                    <a:pt x="6283" y="10824"/>
                    <a:pt x="5952" y="10858"/>
                    <a:pt x="5621" y="10878"/>
                  </a:cubicBezTo>
                  <a:lnTo>
                    <a:pt x="5259" y="10878"/>
                  </a:lnTo>
                  <a:cubicBezTo>
                    <a:pt x="4826" y="10855"/>
                    <a:pt x="4393" y="10796"/>
                    <a:pt x="3975" y="10677"/>
                  </a:cubicBezTo>
                  <a:cubicBezTo>
                    <a:pt x="2962" y="10397"/>
                    <a:pt x="2038" y="9812"/>
                    <a:pt x="1347" y="9020"/>
                  </a:cubicBezTo>
                  <a:cubicBezTo>
                    <a:pt x="861" y="8468"/>
                    <a:pt x="491" y="7814"/>
                    <a:pt x="264" y="7114"/>
                  </a:cubicBezTo>
                  <a:cubicBezTo>
                    <a:pt x="98" y="6605"/>
                    <a:pt x="14" y="6071"/>
                    <a:pt x="0" y="5536"/>
                  </a:cubicBezTo>
                  <a:lnTo>
                    <a:pt x="0" y="5342"/>
                  </a:lnTo>
                  <a:cubicBezTo>
                    <a:pt x="20" y="4349"/>
                    <a:pt x="312" y="3362"/>
                    <a:pt x="847" y="2525"/>
                  </a:cubicBezTo>
                  <a:cubicBezTo>
                    <a:pt x="1415" y="1631"/>
                    <a:pt x="2249" y="907"/>
                    <a:pt x="3217" y="475"/>
                  </a:cubicBezTo>
                  <a:cubicBezTo>
                    <a:pt x="3857" y="184"/>
                    <a:pt x="4556" y="32"/>
                    <a:pt x="5258" y="0"/>
                  </a:cubicBezTo>
                  <a:close/>
                  <a:moveTo>
                    <a:pt x="4219" y="1161"/>
                  </a:moveTo>
                  <a:cubicBezTo>
                    <a:pt x="3875" y="1594"/>
                    <a:pt x="3650" y="2107"/>
                    <a:pt x="3467" y="2626"/>
                  </a:cubicBezTo>
                  <a:cubicBezTo>
                    <a:pt x="3723" y="2690"/>
                    <a:pt x="3987" y="2718"/>
                    <a:pt x="4248" y="2757"/>
                  </a:cubicBezTo>
                  <a:cubicBezTo>
                    <a:pt x="4571" y="2791"/>
                    <a:pt x="4896" y="2820"/>
                    <a:pt x="5221" y="2823"/>
                  </a:cubicBezTo>
                  <a:cubicBezTo>
                    <a:pt x="5221" y="2034"/>
                    <a:pt x="5221" y="1245"/>
                    <a:pt x="5221" y="456"/>
                  </a:cubicBezTo>
                  <a:cubicBezTo>
                    <a:pt x="4807" y="543"/>
                    <a:pt x="4474" y="836"/>
                    <a:pt x="4219" y="1161"/>
                  </a:cubicBezTo>
                  <a:close/>
                  <a:moveTo>
                    <a:pt x="5657" y="2823"/>
                  </a:moveTo>
                  <a:cubicBezTo>
                    <a:pt x="6097" y="2815"/>
                    <a:pt x="6537" y="2778"/>
                    <a:pt x="6972" y="2708"/>
                  </a:cubicBezTo>
                  <a:cubicBezTo>
                    <a:pt x="7120" y="2689"/>
                    <a:pt x="7266" y="2661"/>
                    <a:pt x="7411" y="2625"/>
                  </a:cubicBezTo>
                  <a:cubicBezTo>
                    <a:pt x="7197" y="2018"/>
                    <a:pt x="6922" y="1413"/>
                    <a:pt x="6470" y="944"/>
                  </a:cubicBezTo>
                  <a:cubicBezTo>
                    <a:pt x="6249" y="713"/>
                    <a:pt x="5974" y="523"/>
                    <a:pt x="5657" y="456"/>
                  </a:cubicBezTo>
                  <a:cubicBezTo>
                    <a:pt x="5656" y="1245"/>
                    <a:pt x="5657" y="2034"/>
                    <a:pt x="5657" y="2823"/>
                  </a:cubicBezTo>
                  <a:close/>
                  <a:moveTo>
                    <a:pt x="3790" y="715"/>
                  </a:moveTo>
                  <a:cubicBezTo>
                    <a:pt x="3020" y="983"/>
                    <a:pt x="2319" y="1443"/>
                    <a:pt x="1767" y="2042"/>
                  </a:cubicBezTo>
                  <a:cubicBezTo>
                    <a:pt x="2171" y="2255"/>
                    <a:pt x="2603" y="2413"/>
                    <a:pt x="3045" y="2526"/>
                  </a:cubicBezTo>
                  <a:cubicBezTo>
                    <a:pt x="3276" y="1830"/>
                    <a:pt x="3600" y="1143"/>
                    <a:pt x="4121" y="616"/>
                  </a:cubicBezTo>
                  <a:cubicBezTo>
                    <a:pt x="4008" y="639"/>
                    <a:pt x="3899" y="678"/>
                    <a:pt x="3790" y="715"/>
                  </a:cubicBezTo>
                  <a:close/>
                  <a:moveTo>
                    <a:pt x="6754" y="613"/>
                  </a:moveTo>
                  <a:cubicBezTo>
                    <a:pt x="6863" y="713"/>
                    <a:pt x="6950" y="833"/>
                    <a:pt x="7045" y="945"/>
                  </a:cubicBezTo>
                  <a:cubicBezTo>
                    <a:pt x="7401" y="1420"/>
                    <a:pt x="7649" y="1966"/>
                    <a:pt x="7834" y="2527"/>
                  </a:cubicBezTo>
                  <a:cubicBezTo>
                    <a:pt x="8275" y="2412"/>
                    <a:pt x="8707" y="2254"/>
                    <a:pt x="9113" y="2043"/>
                  </a:cubicBezTo>
                  <a:cubicBezTo>
                    <a:pt x="8481" y="1359"/>
                    <a:pt x="7655" y="853"/>
                    <a:pt x="6754" y="613"/>
                  </a:cubicBezTo>
                  <a:close/>
                  <a:moveTo>
                    <a:pt x="1477" y="2382"/>
                  </a:moveTo>
                  <a:cubicBezTo>
                    <a:pt x="852" y="3193"/>
                    <a:pt x="481" y="4198"/>
                    <a:pt x="441" y="5222"/>
                  </a:cubicBezTo>
                  <a:cubicBezTo>
                    <a:pt x="1166" y="5221"/>
                    <a:pt x="1891" y="5222"/>
                    <a:pt x="2616" y="5222"/>
                  </a:cubicBezTo>
                  <a:cubicBezTo>
                    <a:pt x="2630" y="4454"/>
                    <a:pt x="2728" y="3688"/>
                    <a:pt x="2921" y="2944"/>
                  </a:cubicBezTo>
                  <a:cubicBezTo>
                    <a:pt x="2420" y="2813"/>
                    <a:pt x="1932" y="2630"/>
                    <a:pt x="1477" y="2382"/>
                  </a:cubicBezTo>
                  <a:close/>
                  <a:moveTo>
                    <a:pt x="7957" y="2944"/>
                  </a:moveTo>
                  <a:cubicBezTo>
                    <a:pt x="8150" y="3688"/>
                    <a:pt x="8248" y="4454"/>
                    <a:pt x="8262" y="5221"/>
                  </a:cubicBezTo>
                  <a:cubicBezTo>
                    <a:pt x="8987" y="5221"/>
                    <a:pt x="9713" y="5221"/>
                    <a:pt x="10438" y="5221"/>
                  </a:cubicBezTo>
                  <a:cubicBezTo>
                    <a:pt x="10395" y="4197"/>
                    <a:pt x="10027" y="3192"/>
                    <a:pt x="9400" y="2382"/>
                  </a:cubicBezTo>
                  <a:cubicBezTo>
                    <a:pt x="8947" y="2631"/>
                    <a:pt x="8457" y="2812"/>
                    <a:pt x="7957" y="2944"/>
                  </a:cubicBezTo>
                  <a:close/>
                  <a:moveTo>
                    <a:pt x="3050" y="5220"/>
                  </a:moveTo>
                  <a:cubicBezTo>
                    <a:pt x="3774" y="5223"/>
                    <a:pt x="4498" y="5220"/>
                    <a:pt x="5221" y="5221"/>
                  </a:cubicBezTo>
                  <a:lnTo>
                    <a:pt x="5221" y="3258"/>
                  </a:lnTo>
                  <a:cubicBezTo>
                    <a:pt x="4591" y="3246"/>
                    <a:pt x="3961" y="3181"/>
                    <a:pt x="3345" y="3046"/>
                  </a:cubicBezTo>
                  <a:cubicBezTo>
                    <a:pt x="3158" y="3755"/>
                    <a:pt x="3066" y="4487"/>
                    <a:pt x="3050" y="5220"/>
                  </a:cubicBezTo>
                  <a:close/>
                  <a:moveTo>
                    <a:pt x="5657" y="3257"/>
                  </a:moveTo>
                  <a:cubicBezTo>
                    <a:pt x="5657" y="3912"/>
                    <a:pt x="5657" y="4567"/>
                    <a:pt x="5657" y="5221"/>
                  </a:cubicBezTo>
                  <a:cubicBezTo>
                    <a:pt x="6381" y="5220"/>
                    <a:pt x="7104" y="5224"/>
                    <a:pt x="7828" y="5219"/>
                  </a:cubicBezTo>
                  <a:cubicBezTo>
                    <a:pt x="7811" y="4487"/>
                    <a:pt x="7720" y="3754"/>
                    <a:pt x="7533" y="3045"/>
                  </a:cubicBezTo>
                  <a:cubicBezTo>
                    <a:pt x="6917" y="3181"/>
                    <a:pt x="6287" y="3246"/>
                    <a:pt x="5657" y="3257"/>
                  </a:cubicBezTo>
                  <a:close/>
                  <a:moveTo>
                    <a:pt x="441" y="5657"/>
                  </a:moveTo>
                  <a:cubicBezTo>
                    <a:pt x="481" y="6681"/>
                    <a:pt x="851" y="7685"/>
                    <a:pt x="1477" y="8497"/>
                  </a:cubicBezTo>
                  <a:cubicBezTo>
                    <a:pt x="1931" y="8248"/>
                    <a:pt x="2421" y="8066"/>
                    <a:pt x="2921" y="7934"/>
                  </a:cubicBezTo>
                  <a:cubicBezTo>
                    <a:pt x="2728" y="7190"/>
                    <a:pt x="2630" y="6424"/>
                    <a:pt x="2615" y="5657"/>
                  </a:cubicBezTo>
                  <a:cubicBezTo>
                    <a:pt x="1890" y="5657"/>
                    <a:pt x="1165" y="5657"/>
                    <a:pt x="441" y="5657"/>
                  </a:cubicBezTo>
                  <a:close/>
                  <a:moveTo>
                    <a:pt x="3051" y="5658"/>
                  </a:moveTo>
                  <a:cubicBezTo>
                    <a:pt x="3067" y="6391"/>
                    <a:pt x="3157" y="7124"/>
                    <a:pt x="3346" y="7833"/>
                  </a:cubicBezTo>
                  <a:cubicBezTo>
                    <a:pt x="3961" y="7696"/>
                    <a:pt x="4592" y="7633"/>
                    <a:pt x="5221" y="7621"/>
                  </a:cubicBezTo>
                  <a:cubicBezTo>
                    <a:pt x="5221" y="6966"/>
                    <a:pt x="5221" y="6311"/>
                    <a:pt x="5221" y="5657"/>
                  </a:cubicBezTo>
                  <a:cubicBezTo>
                    <a:pt x="4498" y="5658"/>
                    <a:pt x="3774" y="5655"/>
                    <a:pt x="3051" y="5658"/>
                  </a:cubicBezTo>
                  <a:close/>
                  <a:moveTo>
                    <a:pt x="5657" y="5657"/>
                  </a:moveTo>
                  <a:lnTo>
                    <a:pt x="5657" y="7620"/>
                  </a:lnTo>
                  <a:cubicBezTo>
                    <a:pt x="6287" y="7632"/>
                    <a:pt x="6917" y="7698"/>
                    <a:pt x="7534" y="7832"/>
                  </a:cubicBezTo>
                  <a:cubicBezTo>
                    <a:pt x="7718" y="7122"/>
                    <a:pt x="7816" y="6389"/>
                    <a:pt x="7825" y="5656"/>
                  </a:cubicBezTo>
                  <a:cubicBezTo>
                    <a:pt x="7102" y="5658"/>
                    <a:pt x="6380" y="5656"/>
                    <a:pt x="5657" y="5657"/>
                  </a:cubicBezTo>
                  <a:close/>
                  <a:moveTo>
                    <a:pt x="8262" y="5657"/>
                  </a:moveTo>
                  <a:cubicBezTo>
                    <a:pt x="8249" y="6424"/>
                    <a:pt x="8149" y="7190"/>
                    <a:pt x="7957" y="7934"/>
                  </a:cubicBezTo>
                  <a:cubicBezTo>
                    <a:pt x="8457" y="8066"/>
                    <a:pt x="8946" y="8247"/>
                    <a:pt x="9401" y="8496"/>
                  </a:cubicBezTo>
                  <a:cubicBezTo>
                    <a:pt x="10027" y="7686"/>
                    <a:pt x="10395" y="6681"/>
                    <a:pt x="10438" y="5657"/>
                  </a:cubicBezTo>
                  <a:cubicBezTo>
                    <a:pt x="9713" y="5657"/>
                    <a:pt x="8987" y="5657"/>
                    <a:pt x="8262" y="5657"/>
                  </a:cubicBezTo>
                  <a:close/>
                  <a:moveTo>
                    <a:pt x="3467" y="8251"/>
                  </a:moveTo>
                  <a:cubicBezTo>
                    <a:pt x="3679" y="8860"/>
                    <a:pt x="3957" y="9465"/>
                    <a:pt x="4409" y="9935"/>
                  </a:cubicBezTo>
                  <a:cubicBezTo>
                    <a:pt x="4629" y="10166"/>
                    <a:pt x="4904" y="10355"/>
                    <a:pt x="5221" y="10422"/>
                  </a:cubicBezTo>
                  <a:cubicBezTo>
                    <a:pt x="5222" y="9633"/>
                    <a:pt x="5221" y="8844"/>
                    <a:pt x="5221" y="8056"/>
                  </a:cubicBezTo>
                  <a:cubicBezTo>
                    <a:pt x="4633" y="8067"/>
                    <a:pt x="4043" y="8127"/>
                    <a:pt x="3467" y="8251"/>
                  </a:cubicBezTo>
                  <a:close/>
                  <a:moveTo>
                    <a:pt x="5657" y="8055"/>
                  </a:moveTo>
                  <a:cubicBezTo>
                    <a:pt x="5657" y="8844"/>
                    <a:pt x="5656" y="9633"/>
                    <a:pt x="5657" y="10422"/>
                  </a:cubicBezTo>
                  <a:cubicBezTo>
                    <a:pt x="6070" y="10335"/>
                    <a:pt x="6403" y="10043"/>
                    <a:pt x="6657" y="9719"/>
                  </a:cubicBezTo>
                  <a:cubicBezTo>
                    <a:pt x="7003" y="9285"/>
                    <a:pt x="7229" y="8771"/>
                    <a:pt x="7411" y="8251"/>
                  </a:cubicBezTo>
                  <a:cubicBezTo>
                    <a:pt x="7147" y="8188"/>
                    <a:pt x="6877" y="8157"/>
                    <a:pt x="6608" y="8118"/>
                  </a:cubicBezTo>
                  <a:cubicBezTo>
                    <a:pt x="6292" y="8087"/>
                    <a:pt x="5975" y="8057"/>
                    <a:pt x="5657" y="8055"/>
                  </a:cubicBezTo>
                  <a:close/>
                  <a:moveTo>
                    <a:pt x="1766" y="8835"/>
                  </a:moveTo>
                  <a:cubicBezTo>
                    <a:pt x="2397" y="9519"/>
                    <a:pt x="3223" y="10026"/>
                    <a:pt x="4123" y="10264"/>
                  </a:cubicBezTo>
                  <a:cubicBezTo>
                    <a:pt x="3601" y="9737"/>
                    <a:pt x="3276" y="9049"/>
                    <a:pt x="3045" y="8352"/>
                  </a:cubicBezTo>
                  <a:cubicBezTo>
                    <a:pt x="2602" y="8464"/>
                    <a:pt x="2172" y="8626"/>
                    <a:pt x="1766" y="8835"/>
                  </a:cubicBezTo>
                  <a:close/>
                  <a:moveTo>
                    <a:pt x="7833" y="8351"/>
                  </a:moveTo>
                  <a:cubicBezTo>
                    <a:pt x="7602" y="9049"/>
                    <a:pt x="7277" y="9738"/>
                    <a:pt x="6754" y="10266"/>
                  </a:cubicBezTo>
                  <a:cubicBezTo>
                    <a:pt x="7654" y="10025"/>
                    <a:pt x="8480" y="9520"/>
                    <a:pt x="9111" y="8836"/>
                  </a:cubicBezTo>
                  <a:cubicBezTo>
                    <a:pt x="8708" y="8623"/>
                    <a:pt x="8275" y="8466"/>
                    <a:pt x="7833" y="8351"/>
                  </a:cubicBezTo>
                  <a:close/>
                </a:path>
              </a:pathLst>
            </a:custGeom>
            <a:gradFill flip="none" rotWithShape="1">
              <a:gsLst>
                <a:gs pos="0">
                  <a:srgbClr val="A22B17">
                    <a:lumMod val="91000"/>
                  </a:srgbClr>
                </a:gs>
                <a:gs pos="100000">
                  <a:srgbClr val="A22B17">
                    <a:alpha val="72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sp>
        <p:nvSpPr>
          <p:cNvPr id="11" name="îṥľíḋé"/>
          <p:cNvSpPr txBox="1"/>
          <p:nvPr/>
        </p:nvSpPr>
        <p:spPr bwMode="auto">
          <a:xfrm>
            <a:off x="673100" y="4423359"/>
            <a:ext cx="202601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914400">
              <a:spcBef>
                <a:spcPct val="0"/>
              </a:spcBef>
            </a:pPr>
            <a:r>
              <a:rPr lang="zh-CN" altLang="en-US" sz="2800" dirty="0">
                <a:gradFill>
                  <a:gsLst>
                    <a:gs pos="0">
                      <a:srgbClr val="A22B17">
                        <a:lumMod val="88000"/>
                        <a:lumOff val="12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rPr>
              <a:t>钢铁强国</a:t>
            </a:r>
            <a:endParaRPr lang="en-US" altLang="zh-CN" sz="2800" dirty="0">
              <a:gradFill>
                <a:gsLst>
                  <a:gs pos="0">
                    <a:srgbClr val="A22B17">
                      <a:lumMod val="88000"/>
                      <a:lumOff val="12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endParaRPr>
          </a:p>
        </p:txBody>
      </p:sp>
      <p:sp>
        <p:nvSpPr>
          <p:cNvPr id="12" name="iṡļïḍé"/>
          <p:cNvSpPr/>
          <p:nvPr/>
        </p:nvSpPr>
        <p:spPr bwMode="auto">
          <a:xfrm>
            <a:off x="673100" y="4865165"/>
            <a:ext cx="2026018" cy="86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914400">
              <a:lnSpc>
                <a:spcPct val="130000"/>
              </a:lnSpc>
            </a:pP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1997</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年</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5</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月，学校首批进入国家“</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211</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工程”建设高校行列。</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2006</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年，学校成为首批“</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985</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工程”优势学科创新平台建设高校。</a:t>
            </a:r>
            <a:endPar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endParaRPr>
          </a:p>
        </p:txBody>
      </p:sp>
      <p:grpSp>
        <p:nvGrpSpPr>
          <p:cNvPr id="44" name="ïšļîḋè"/>
          <p:cNvGrpSpPr/>
          <p:nvPr>
            <p:custDataLst>
              <p:tags r:id="rId3"/>
            </p:custDataLst>
          </p:nvPr>
        </p:nvGrpSpPr>
        <p:grpSpPr>
          <a:xfrm>
            <a:off x="3316225" y="3508010"/>
            <a:ext cx="745568" cy="745567"/>
            <a:chOff x="3316225" y="3508010"/>
            <a:chExt cx="745568" cy="745567"/>
          </a:xfrm>
        </p:grpSpPr>
        <p:sp>
          <p:nvSpPr>
            <p:cNvPr id="45" name="iṧḻïḑé"/>
            <p:cNvSpPr/>
            <p:nvPr>
              <p:custDataLst>
                <p:tags r:id="rId4"/>
              </p:custDataLst>
            </p:nvPr>
          </p:nvSpPr>
          <p:spPr>
            <a:xfrm>
              <a:off x="3316225" y="3508010"/>
              <a:ext cx="745568" cy="745567"/>
            </a:xfrm>
            <a:prstGeom prst="ellipse">
              <a:avLst/>
            </a:prstGeom>
            <a:solidFill>
              <a:schemeClr val="bg1"/>
            </a:solidFill>
            <a:ln w="2857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6" name="îšlidé"/>
            <p:cNvSpPr/>
            <p:nvPr>
              <p:custDataLst>
                <p:tags r:id="rId5"/>
              </p:custDataLst>
            </p:nvPr>
          </p:nvSpPr>
          <p:spPr bwMode="auto">
            <a:xfrm>
              <a:off x="3510816" y="3701726"/>
              <a:ext cx="356384" cy="358134"/>
            </a:xfrm>
            <a:custGeom>
              <a:avLst/>
              <a:gdLst>
                <a:gd name="T0" fmla="*/ 3620 w 9336"/>
                <a:gd name="T1" fmla="*/ 9379 h 9379"/>
                <a:gd name="T2" fmla="*/ 3333 w 9336"/>
                <a:gd name="T3" fmla="*/ 8275 h 9379"/>
                <a:gd name="T4" fmla="*/ 2362 w 9336"/>
                <a:gd name="T5" fmla="*/ 8761 h 9379"/>
                <a:gd name="T6" fmla="*/ 618 w 9336"/>
                <a:gd name="T7" fmla="*/ 7260 h 9379"/>
                <a:gd name="T8" fmla="*/ 1192 w 9336"/>
                <a:gd name="T9" fmla="*/ 6289 h 9379"/>
                <a:gd name="T10" fmla="*/ 177 w 9336"/>
                <a:gd name="T11" fmla="*/ 5936 h 9379"/>
                <a:gd name="T12" fmla="*/ 0 w 9336"/>
                <a:gd name="T13" fmla="*/ 3641 h 9379"/>
                <a:gd name="T14" fmla="*/ 1104 w 9336"/>
                <a:gd name="T15" fmla="*/ 3354 h 9379"/>
                <a:gd name="T16" fmla="*/ 618 w 9336"/>
                <a:gd name="T17" fmla="*/ 2383 h 9379"/>
                <a:gd name="T18" fmla="*/ 2119 w 9336"/>
                <a:gd name="T19" fmla="*/ 640 h 9379"/>
                <a:gd name="T20" fmla="*/ 3090 w 9336"/>
                <a:gd name="T21" fmla="*/ 1213 h 9379"/>
                <a:gd name="T22" fmla="*/ 3443 w 9336"/>
                <a:gd name="T23" fmla="*/ 176 h 9379"/>
                <a:gd name="T24" fmla="*/ 5738 w 9336"/>
                <a:gd name="T25" fmla="*/ 0 h 9379"/>
                <a:gd name="T26" fmla="*/ 6025 w 9336"/>
                <a:gd name="T27" fmla="*/ 1103 h 9379"/>
                <a:gd name="T28" fmla="*/ 6996 w 9336"/>
                <a:gd name="T29" fmla="*/ 617 h 9379"/>
                <a:gd name="T30" fmla="*/ 8740 w 9336"/>
                <a:gd name="T31" fmla="*/ 2118 h 9379"/>
                <a:gd name="T32" fmla="*/ 8122 w 9336"/>
                <a:gd name="T33" fmla="*/ 3133 h 9379"/>
                <a:gd name="T34" fmla="*/ 9159 w 9336"/>
                <a:gd name="T35" fmla="*/ 3486 h 9379"/>
                <a:gd name="T36" fmla="*/ 9336 w 9336"/>
                <a:gd name="T37" fmla="*/ 5782 h 9379"/>
                <a:gd name="T38" fmla="*/ 8232 w 9336"/>
                <a:gd name="T39" fmla="*/ 6046 h 9379"/>
                <a:gd name="T40" fmla="*/ 8718 w 9336"/>
                <a:gd name="T41" fmla="*/ 7017 h 9379"/>
                <a:gd name="T42" fmla="*/ 7217 w 9336"/>
                <a:gd name="T43" fmla="*/ 8761 h 9379"/>
                <a:gd name="T44" fmla="*/ 6246 w 9336"/>
                <a:gd name="T45" fmla="*/ 8187 h 9379"/>
                <a:gd name="T46" fmla="*/ 5893 w 9336"/>
                <a:gd name="T47" fmla="*/ 9224 h 9379"/>
                <a:gd name="T48" fmla="*/ 3796 w 9336"/>
                <a:gd name="T49" fmla="*/ 8982 h 9379"/>
                <a:gd name="T50" fmla="*/ 5628 w 9336"/>
                <a:gd name="T51" fmla="*/ 8121 h 9379"/>
                <a:gd name="T52" fmla="*/ 6202 w 9336"/>
                <a:gd name="T53" fmla="*/ 7790 h 9379"/>
                <a:gd name="T54" fmla="*/ 7085 w 9336"/>
                <a:gd name="T55" fmla="*/ 8364 h 9379"/>
                <a:gd name="T56" fmla="*/ 7769 w 9336"/>
                <a:gd name="T57" fmla="*/ 6444 h 9379"/>
                <a:gd name="T58" fmla="*/ 7923 w 9336"/>
                <a:gd name="T59" fmla="*/ 5782 h 9379"/>
                <a:gd name="T60" fmla="*/ 8960 w 9336"/>
                <a:gd name="T61" fmla="*/ 5561 h 9379"/>
                <a:gd name="T62" fmla="*/ 8100 w 9336"/>
                <a:gd name="T63" fmla="*/ 3729 h 9379"/>
                <a:gd name="T64" fmla="*/ 7769 w 9336"/>
                <a:gd name="T65" fmla="*/ 3155 h 9379"/>
                <a:gd name="T66" fmla="*/ 8342 w 9336"/>
                <a:gd name="T67" fmla="*/ 2273 h 9379"/>
                <a:gd name="T68" fmla="*/ 6422 w 9336"/>
                <a:gd name="T69" fmla="*/ 1589 h 9379"/>
                <a:gd name="T70" fmla="*/ 5760 w 9336"/>
                <a:gd name="T71" fmla="*/ 1434 h 9379"/>
                <a:gd name="T72" fmla="*/ 5540 w 9336"/>
                <a:gd name="T73" fmla="*/ 397 h 9379"/>
                <a:gd name="T74" fmla="*/ 3708 w 9336"/>
                <a:gd name="T75" fmla="*/ 1257 h 9379"/>
                <a:gd name="T76" fmla="*/ 3134 w 9336"/>
                <a:gd name="T77" fmla="*/ 1589 h 9379"/>
                <a:gd name="T78" fmla="*/ 2251 w 9336"/>
                <a:gd name="T79" fmla="*/ 1015 h 9379"/>
                <a:gd name="T80" fmla="*/ 1589 w 9336"/>
                <a:gd name="T81" fmla="*/ 2957 h 9379"/>
                <a:gd name="T82" fmla="*/ 1435 w 9336"/>
                <a:gd name="T83" fmla="*/ 3619 h 9379"/>
                <a:gd name="T84" fmla="*/ 398 w 9336"/>
                <a:gd name="T85" fmla="*/ 3840 h 9379"/>
                <a:gd name="T86" fmla="*/ 1258 w 9336"/>
                <a:gd name="T87" fmla="*/ 5671 h 9379"/>
                <a:gd name="T88" fmla="*/ 1589 w 9336"/>
                <a:gd name="T89" fmla="*/ 6245 h 9379"/>
                <a:gd name="T90" fmla="*/ 1016 w 9336"/>
                <a:gd name="T91" fmla="*/ 7128 h 9379"/>
                <a:gd name="T92" fmla="*/ 2914 w 9336"/>
                <a:gd name="T93" fmla="*/ 7812 h 9379"/>
                <a:gd name="T94" fmla="*/ 3576 w 9336"/>
                <a:gd name="T95" fmla="*/ 7966 h 9379"/>
                <a:gd name="T96" fmla="*/ 3796 w 9336"/>
                <a:gd name="T97" fmla="*/ 8982 h 9379"/>
                <a:gd name="T98" fmla="*/ 1987 w 9336"/>
                <a:gd name="T99" fmla="*/ 4700 h 9379"/>
                <a:gd name="T100" fmla="*/ 4701 w 9336"/>
                <a:gd name="T101" fmla="*/ 2008 h 9379"/>
                <a:gd name="T102" fmla="*/ 4679 w 9336"/>
                <a:gd name="T103" fmla="*/ 7415 h 9379"/>
                <a:gd name="T104" fmla="*/ 3046 w 9336"/>
                <a:gd name="T105" fmla="*/ 3089 h 9379"/>
                <a:gd name="T106" fmla="*/ 4679 w 9336"/>
                <a:gd name="T107" fmla="*/ 7040 h 9379"/>
                <a:gd name="T108" fmla="*/ 4679 w 9336"/>
                <a:gd name="T109" fmla="*/ 2405 h 9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36" h="9379">
                  <a:moveTo>
                    <a:pt x="5716" y="9379"/>
                  </a:moveTo>
                  <a:lnTo>
                    <a:pt x="3620" y="9379"/>
                  </a:lnTo>
                  <a:cubicBezTo>
                    <a:pt x="3509" y="9379"/>
                    <a:pt x="3443" y="9313"/>
                    <a:pt x="3421" y="9202"/>
                  </a:cubicBezTo>
                  <a:lnTo>
                    <a:pt x="3333" y="8275"/>
                  </a:lnTo>
                  <a:cubicBezTo>
                    <a:pt x="3245" y="8253"/>
                    <a:pt x="3156" y="8209"/>
                    <a:pt x="3068" y="8165"/>
                  </a:cubicBezTo>
                  <a:lnTo>
                    <a:pt x="2362" y="8761"/>
                  </a:lnTo>
                  <a:cubicBezTo>
                    <a:pt x="2296" y="8827"/>
                    <a:pt x="2163" y="8827"/>
                    <a:pt x="2097" y="8739"/>
                  </a:cubicBezTo>
                  <a:lnTo>
                    <a:pt x="618" y="7260"/>
                  </a:lnTo>
                  <a:cubicBezTo>
                    <a:pt x="552" y="7194"/>
                    <a:pt x="552" y="7084"/>
                    <a:pt x="596" y="6995"/>
                  </a:cubicBezTo>
                  <a:lnTo>
                    <a:pt x="1192" y="6289"/>
                  </a:lnTo>
                  <a:cubicBezTo>
                    <a:pt x="1148" y="6201"/>
                    <a:pt x="1126" y="6113"/>
                    <a:pt x="1082" y="6024"/>
                  </a:cubicBezTo>
                  <a:lnTo>
                    <a:pt x="177" y="5936"/>
                  </a:lnTo>
                  <a:cubicBezTo>
                    <a:pt x="67" y="5936"/>
                    <a:pt x="0" y="5848"/>
                    <a:pt x="0" y="5737"/>
                  </a:cubicBezTo>
                  <a:lnTo>
                    <a:pt x="0" y="3641"/>
                  </a:lnTo>
                  <a:cubicBezTo>
                    <a:pt x="0" y="3531"/>
                    <a:pt x="67" y="3464"/>
                    <a:pt x="177" y="3442"/>
                  </a:cubicBezTo>
                  <a:lnTo>
                    <a:pt x="1104" y="3354"/>
                  </a:lnTo>
                  <a:cubicBezTo>
                    <a:pt x="1148" y="3266"/>
                    <a:pt x="1170" y="3177"/>
                    <a:pt x="1214" y="3089"/>
                  </a:cubicBezTo>
                  <a:lnTo>
                    <a:pt x="618" y="2383"/>
                  </a:lnTo>
                  <a:cubicBezTo>
                    <a:pt x="552" y="2317"/>
                    <a:pt x="552" y="2184"/>
                    <a:pt x="640" y="2118"/>
                  </a:cubicBezTo>
                  <a:lnTo>
                    <a:pt x="2119" y="640"/>
                  </a:lnTo>
                  <a:cubicBezTo>
                    <a:pt x="2185" y="573"/>
                    <a:pt x="2296" y="573"/>
                    <a:pt x="2384" y="617"/>
                  </a:cubicBezTo>
                  <a:lnTo>
                    <a:pt x="3090" y="1213"/>
                  </a:lnTo>
                  <a:cubicBezTo>
                    <a:pt x="3178" y="1169"/>
                    <a:pt x="3267" y="1147"/>
                    <a:pt x="3355" y="1103"/>
                  </a:cubicBezTo>
                  <a:lnTo>
                    <a:pt x="3443" y="176"/>
                  </a:lnTo>
                  <a:cubicBezTo>
                    <a:pt x="3443" y="66"/>
                    <a:pt x="3554" y="0"/>
                    <a:pt x="3642" y="0"/>
                  </a:cubicBezTo>
                  <a:lnTo>
                    <a:pt x="5738" y="0"/>
                  </a:lnTo>
                  <a:cubicBezTo>
                    <a:pt x="5849" y="0"/>
                    <a:pt x="5915" y="66"/>
                    <a:pt x="5937" y="176"/>
                  </a:cubicBezTo>
                  <a:lnTo>
                    <a:pt x="6025" y="1103"/>
                  </a:lnTo>
                  <a:cubicBezTo>
                    <a:pt x="6114" y="1147"/>
                    <a:pt x="6202" y="1169"/>
                    <a:pt x="6290" y="1213"/>
                  </a:cubicBezTo>
                  <a:lnTo>
                    <a:pt x="6996" y="617"/>
                  </a:lnTo>
                  <a:cubicBezTo>
                    <a:pt x="7062" y="551"/>
                    <a:pt x="7195" y="551"/>
                    <a:pt x="7261" y="640"/>
                  </a:cubicBezTo>
                  <a:lnTo>
                    <a:pt x="8740" y="2118"/>
                  </a:lnTo>
                  <a:cubicBezTo>
                    <a:pt x="8806" y="2184"/>
                    <a:pt x="8806" y="2295"/>
                    <a:pt x="8762" y="2383"/>
                  </a:cubicBezTo>
                  <a:lnTo>
                    <a:pt x="8122" y="3133"/>
                  </a:lnTo>
                  <a:cubicBezTo>
                    <a:pt x="8166" y="3222"/>
                    <a:pt x="8188" y="3310"/>
                    <a:pt x="8232" y="3398"/>
                  </a:cubicBezTo>
                  <a:lnTo>
                    <a:pt x="9159" y="3486"/>
                  </a:lnTo>
                  <a:cubicBezTo>
                    <a:pt x="9269" y="3486"/>
                    <a:pt x="9336" y="3575"/>
                    <a:pt x="9336" y="3685"/>
                  </a:cubicBezTo>
                  <a:lnTo>
                    <a:pt x="9336" y="5782"/>
                  </a:lnTo>
                  <a:cubicBezTo>
                    <a:pt x="9336" y="5892"/>
                    <a:pt x="9269" y="5958"/>
                    <a:pt x="9159" y="5980"/>
                  </a:cubicBezTo>
                  <a:lnTo>
                    <a:pt x="8232" y="6046"/>
                  </a:lnTo>
                  <a:cubicBezTo>
                    <a:pt x="8210" y="6135"/>
                    <a:pt x="8166" y="6223"/>
                    <a:pt x="8122" y="6311"/>
                  </a:cubicBezTo>
                  <a:lnTo>
                    <a:pt x="8718" y="7017"/>
                  </a:lnTo>
                  <a:cubicBezTo>
                    <a:pt x="8784" y="7084"/>
                    <a:pt x="8784" y="7216"/>
                    <a:pt x="8696" y="7282"/>
                  </a:cubicBezTo>
                  <a:lnTo>
                    <a:pt x="7217" y="8761"/>
                  </a:lnTo>
                  <a:cubicBezTo>
                    <a:pt x="7151" y="8827"/>
                    <a:pt x="7040" y="8827"/>
                    <a:pt x="6952" y="8783"/>
                  </a:cubicBezTo>
                  <a:lnTo>
                    <a:pt x="6246" y="8187"/>
                  </a:lnTo>
                  <a:cubicBezTo>
                    <a:pt x="6158" y="8231"/>
                    <a:pt x="6069" y="8253"/>
                    <a:pt x="5981" y="8297"/>
                  </a:cubicBezTo>
                  <a:lnTo>
                    <a:pt x="5893" y="9224"/>
                  </a:lnTo>
                  <a:cubicBezTo>
                    <a:pt x="5893" y="9313"/>
                    <a:pt x="5805" y="9379"/>
                    <a:pt x="5716" y="9379"/>
                  </a:cubicBezTo>
                  <a:close/>
                  <a:moveTo>
                    <a:pt x="3796" y="8982"/>
                  </a:moveTo>
                  <a:lnTo>
                    <a:pt x="5540" y="8982"/>
                  </a:lnTo>
                  <a:lnTo>
                    <a:pt x="5628" y="8121"/>
                  </a:lnTo>
                  <a:cubicBezTo>
                    <a:pt x="5628" y="8055"/>
                    <a:pt x="5694" y="7989"/>
                    <a:pt x="5760" y="7966"/>
                  </a:cubicBezTo>
                  <a:cubicBezTo>
                    <a:pt x="5915" y="7922"/>
                    <a:pt x="6069" y="7856"/>
                    <a:pt x="6202" y="7790"/>
                  </a:cubicBezTo>
                  <a:cubicBezTo>
                    <a:pt x="6268" y="7746"/>
                    <a:pt x="6356" y="7768"/>
                    <a:pt x="6422" y="7812"/>
                  </a:cubicBezTo>
                  <a:lnTo>
                    <a:pt x="7085" y="8364"/>
                  </a:lnTo>
                  <a:lnTo>
                    <a:pt x="8320" y="7128"/>
                  </a:lnTo>
                  <a:lnTo>
                    <a:pt x="7769" y="6444"/>
                  </a:lnTo>
                  <a:cubicBezTo>
                    <a:pt x="7725" y="6377"/>
                    <a:pt x="7702" y="6311"/>
                    <a:pt x="7747" y="6223"/>
                  </a:cubicBezTo>
                  <a:cubicBezTo>
                    <a:pt x="7813" y="6069"/>
                    <a:pt x="7879" y="5936"/>
                    <a:pt x="7923" y="5782"/>
                  </a:cubicBezTo>
                  <a:cubicBezTo>
                    <a:pt x="7945" y="5715"/>
                    <a:pt x="8011" y="5649"/>
                    <a:pt x="8100" y="5649"/>
                  </a:cubicBezTo>
                  <a:lnTo>
                    <a:pt x="8960" y="5561"/>
                  </a:lnTo>
                  <a:lnTo>
                    <a:pt x="8960" y="3817"/>
                  </a:lnTo>
                  <a:lnTo>
                    <a:pt x="8100" y="3729"/>
                  </a:lnTo>
                  <a:cubicBezTo>
                    <a:pt x="8034" y="3729"/>
                    <a:pt x="7967" y="3663"/>
                    <a:pt x="7945" y="3597"/>
                  </a:cubicBezTo>
                  <a:cubicBezTo>
                    <a:pt x="7901" y="3442"/>
                    <a:pt x="7835" y="3288"/>
                    <a:pt x="7769" y="3155"/>
                  </a:cubicBezTo>
                  <a:cubicBezTo>
                    <a:pt x="7725" y="3089"/>
                    <a:pt x="7747" y="3001"/>
                    <a:pt x="7791" y="2935"/>
                  </a:cubicBezTo>
                  <a:lnTo>
                    <a:pt x="8342" y="2273"/>
                  </a:lnTo>
                  <a:lnTo>
                    <a:pt x="7107" y="1037"/>
                  </a:lnTo>
                  <a:lnTo>
                    <a:pt x="6422" y="1589"/>
                  </a:lnTo>
                  <a:cubicBezTo>
                    <a:pt x="6356" y="1633"/>
                    <a:pt x="6290" y="1655"/>
                    <a:pt x="6202" y="1611"/>
                  </a:cubicBezTo>
                  <a:cubicBezTo>
                    <a:pt x="6069" y="1544"/>
                    <a:pt x="5915" y="1478"/>
                    <a:pt x="5760" y="1434"/>
                  </a:cubicBezTo>
                  <a:cubicBezTo>
                    <a:pt x="5694" y="1412"/>
                    <a:pt x="5628" y="1346"/>
                    <a:pt x="5628" y="1257"/>
                  </a:cubicBezTo>
                  <a:lnTo>
                    <a:pt x="5540" y="397"/>
                  </a:lnTo>
                  <a:lnTo>
                    <a:pt x="3796" y="397"/>
                  </a:lnTo>
                  <a:lnTo>
                    <a:pt x="3708" y="1257"/>
                  </a:lnTo>
                  <a:cubicBezTo>
                    <a:pt x="3708" y="1324"/>
                    <a:pt x="3642" y="1390"/>
                    <a:pt x="3576" y="1412"/>
                  </a:cubicBezTo>
                  <a:cubicBezTo>
                    <a:pt x="3421" y="1456"/>
                    <a:pt x="3267" y="1522"/>
                    <a:pt x="3134" y="1589"/>
                  </a:cubicBezTo>
                  <a:cubicBezTo>
                    <a:pt x="3068" y="1633"/>
                    <a:pt x="2980" y="1611"/>
                    <a:pt x="2914" y="1566"/>
                  </a:cubicBezTo>
                  <a:lnTo>
                    <a:pt x="2251" y="1015"/>
                  </a:lnTo>
                  <a:lnTo>
                    <a:pt x="1038" y="2295"/>
                  </a:lnTo>
                  <a:lnTo>
                    <a:pt x="1589" y="2957"/>
                  </a:lnTo>
                  <a:cubicBezTo>
                    <a:pt x="1634" y="3023"/>
                    <a:pt x="1656" y="3089"/>
                    <a:pt x="1611" y="3177"/>
                  </a:cubicBezTo>
                  <a:cubicBezTo>
                    <a:pt x="1545" y="3332"/>
                    <a:pt x="1479" y="3464"/>
                    <a:pt x="1435" y="3619"/>
                  </a:cubicBezTo>
                  <a:cubicBezTo>
                    <a:pt x="1413" y="3685"/>
                    <a:pt x="1347" y="3751"/>
                    <a:pt x="1258" y="3751"/>
                  </a:cubicBezTo>
                  <a:lnTo>
                    <a:pt x="398" y="3840"/>
                  </a:lnTo>
                  <a:lnTo>
                    <a:pt x="398" y="5583"/>
                  </a:lnTo>
                  <a:lnTo>
                    <a:pt x="1258" y="5671"/>
                  </a:lnTo>
                  <a:cubicBezTo>
                    <a:pt x="1325" y="5671"/>
                    <a:pt x="1391" y="5737"/>
                    <a:pt x="1413" y="5804"/>
                  </a:cubicBezTo>
                  <a:cubicBezTo>
                    <a:pt x="1457" y="5958"/>
                    <a:pt x="1523" y="6113"/>
                    <a:pt x="1589" y="6245"/>
                  </a:cubicBezTo>
                  <a:cubicBezTo>
                    <a:pt x="1634" y="6311"/>
                    <a:pt x="1611" y="6400"/>
                    <a:pt x="1567" y="6466"/>
                  </a:cubicBezTo>
                  <a:lnTo>
                    <a:pt x="1016" y="7128"/>
                  </a:lnTo>
                  <a:lnTo>
                    <a:pt x="2251" y="8364"/>
                  </a:lnTo>
                  <a:lnTo>
                    <a:pt x="2914" y="7812"/>
                  </a:lnTo>
                  <a:cubicBezTo>
                    <a:pt x="2980" y="7768"/>
                    <a:pt x="3046" y="7746"/>
                    <a:pt x="3134" y="7790"/>
                  </a:cubicBezTo>
                  <a:cubicBezTo>
                    <a:pt x="3289" y="7856"/>
                    <a:pt x="3421" y="7922"/>
                    <a:pt x="3576" y="7966"/>
                  </a:cubicBezTo>
                  <a:cubicBezTo>
                    <a:pt x="3642" y="7989"/>
                    <a:pt x="3708" y="8055"/>
                    <a:pt x="3708" y="8143"/>
                  </a:cubicBezTo>
                  <a:lnTo>
                    <a:pt x="3796" y="8982"/>
                  </a:lnTo>
                  <a:close/>
                  <a:moveTo>
                    <a:pt x="4679" y="7415"/>
                  </a:moveTo>
                  <a:cubicBezTo>
                    <a:pt x="3178" y="7415"/>
                    <a:pt x="1965" y="6201"/>
                    <a:pt x="1987" y="4700"/>
                  </a:cubicBezTo>
                  <a:cubicBezTo>
                    <a:pt x="1987" y="3972"/>
                    <a:pt x="2274" y="3310"/>
                    <a:pt x="2781" y="2802"/>
                  </a:cubicBezTo>
                  <a:cubicBezTo>
                    <a:pt x="3289" y="2295"/>
                    <a:pt x="3973" y="2030"/>
                    <a:pt x="4701" y="2008"/>
                  </a:cubicBezTo>
                  <a:cubicBezTo>
                    <a:pt x="6180" y="2008"/>
                    <a:pt x="7394" y="3222"/>
                    <a:pt x="7394" y="4722"/>
                  </a:cubicBezTo>
                  <a:cubicBezTo>
                    <a:pt x="7371" y="6223"/>
                    <a:pt x="6158" y="7415"/>
                    <a:pt x="4679" y="7415"/>
                  </a:cubicBezTo>
                  <a:close/>
                  <a:moveTo>
                    <a:pt x="4679" y="2405"/>
                  </a:moveTo>
                  <a:cubicBezTo>
                    <a:pt x="4061" y="2405"/>
                    <a:pt x="3487" y="2648"/>
                    <a:pt x="3046" y="3089"/>
                  </a:cubicBezTo>
                  <a:cubicBezTo>
                    <a:pt x="2605" y="3531"/>
                    <a:pt x="2362" y="4104"/>
                    <a:pt x="2362" y="4722"/>
                  </a:cubicBezTo>
                  <a:cubicBezTo>
                    <a:pt x="2362" y="6002"/>
                    <a:pt x="3399" y="7040"/>
                    <a:pt x="4679" y="7040"/>
                  </a:cubicBezTo>
                  <a:cubicBezTo>
                    <a:pt x="5959" y="7040"/>
                    <a:pt x="6996" y="6002"/>
                    <a:pt x="6996" y="4722"/>
                  </a:cubicBezTo>
                  <a:cubicBezTo>
                    <a:pt x="6996" y="3442"/>
                    <a:pt x="5959" y="2405"/>
                    <a:pt x="4679" y="2405"/>
                  </a:cubicBezTo>
                  <a:close/>
                  <a:moveTo>
                    <a:pt x="2163" y="4722"/>
                  </a:moveTo>
                  <a:close/>
                </a:path>
              </a:pathLst>
            </a:custGeom>
            <a:gradFill flip="none" rotWithShape="1">
              <a:gsLst>
                <a:gs pos="0">
                  <a:srgbClr val="A22B17">
                    <a:lumMod val="91000"/>
                  </a:srgbClr>
                </a:gs>
                <a:gs pos="100000">
                  <a:srgbClr val="A22B17">
                    <a:alpha val="72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grpSp>
      <p:sp>
        <p:nvSpPr>
          <p:cNvPr id="14" name="íṣliḓè"/>
          <p:cNvSpPr txBox="1"/>
          <p:nvPr>
            <p:custDataLst>
              <p:tags r:id="rId6"/>
            </p:custDataLst>
          </p:nvPr>
        </p:nvSpPr>
        <p:spPr bwMode="auto">
          <a:xfrm>
            <a:off x="2676000" y="4423359"/>
            <a:ext cx="202601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fontScale="7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914400">
              <a:spcBef>
                <a:spcPct val="0"/>
              </a:spcBef>
            </a:pPr>
            <a:r>
              <a:rPr lang="zh-CN" altLang="en-US" sz="2800" dirty="0">
                <a:gradFill>
                  <a:gsLst>
                    <a:gs pos="0">
                      <a:srgbClr val="A22B17">
                        <a:lumMod val="88000"/>
                        <a:lumOff val="12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rPr>
              <a:t>百炼成钢</a:t>
            </a:r>
            <a:endParaRPr lang="en-US" altLang="zh-CN" sz="2800" dirty="0">
              <a:gradFill>
                <a:gsLst>
                  <a:gs pos="0">
                    <a:srgbClr val="A22B17">
                      <a:lumMod val="88000"/>
                      <a:lumOff val="12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endParaRPr>
          </a:p>
        </p:txBody>
      </p:sp>
      <p:sp>
        <p:nvSpPr>
          <p:cNvPr id="15" name="íṡḷîdè"/>
          <p:cNvSpPr/>
          <p:nvPr>
            <p:custDataLst>
              <p:tags r:id="rId7"/>
            </p:custDataLst>
          </p:nvPr>
        </p:nvSpPr>
        <p:spPr bwMode="auto">
          <a:xfrm>
            <a:off x="2710679" y="4865165"/>
            <a:ext cx="1956660" cy="86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914400">
              <a:lnSpc>
                <a:spcPct val="130000"/>
              </a:lnSpc>
            </a:pP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北京科技大学于</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1952</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年由天津大学（原北洋大学）、清华大学等</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6</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所国内著名大学的矿冶系科组建而成，现已发展成为以工为主，工、理、管、文、经、法等多学科协调发展的教育部直属全国重点大学，是全国首批正式成立研究生院的高等学校之一。</a:t>
            </a:r>
            <a:endPar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endParaRPr>
          </a:p>
        </p:txBody>
      </p:sp>
      <p:sp>
        <p:nvSpPr>
          <p:cNvPr id="16" name="isḷîḍé"/>
          <p:cNvSpPr/>
          <p:nvPr>
            <p:custDataLst>
              <p:tags r:id="rId8"/>
            </p:custDataLst>
          </p:nvPr>
        </p:nvSpPr>
        <p:spPr>
          <a:xfrm>
            <a:off x="5319125" y="3508010"/>
            <a:ext cx="745568" cy="745567"/>
          </a:xfrm>
          <a:prstGeom prst="ellipse">
            <a:avLst/>
          </a:prstGeom>
          <a:solidFill>
            <a:schemeClr val="bg1"/>
          </a:solidFill>
          <a:ln w="2857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p>
        </p:txBody>
      </p:sp>
      <p:sp>
        <p:nvSpPr>
          <p:cNvPr id="47" name="ïŝḷidè"/>
          <p:cNvSpPr/>
          <p:nvPr>
            <p:custDataLst>
              <p:tags r:id="rId9"/>
            </p:custDataLst>
          </p:nvPr>
        </p:nvSpPr>
        <p:spPr bwMode="auto">
          <a:xfrm>
            <a:off x="5512843" y="3709392"/>
            <a:ext cx="358133" cy="342805"/>
          </a:xfrm>
          <a:custGeom>
            <a:avLst/>
            <a:gdLst>
              <a:gd name="connsiteX0" fmla="*/ 37204 w 608415"/>
              <a:gd name="connsiteY0" fmla="*/ 154115 h 582377"/>
              <a:gd name="connsiteX1" fmla="*/ 185044 w 608415"/>
              <a:gd name="connsiteY1" fmla="*/ 154115 h 582377"/>
              <a:gd name="connsiteX2" fmla="*/ 225753 w 608415"/>
              <a:gd name="connsiteY2" fmla="*/ 173761 h 582377"/>
              <a:gd name="connsiteX3" fmla="*/ 265489 w 608415"/>
              <a:gd name="connsiteY3" fmla="*/ 223847 h 582377"/>
              <a:gd name="connsiteX4" fmla="*/ 273865 w 608415"/>
              <a:gd name="connsiteY4" fmla="*/ 234399 h 582377"/>
              <a:gd name="connsiteX5" fmla="*/ 333225 w 608415"/>
              <a:gd name="connsiteY5" fmla="*/ 234448 h 582377"/>
              <a:gd name="connsiteX6" fmla="*/ 349440 w 608415"/>
              <a:gd name="connsiteY6" fmla="*/ 250689 h 582377"/>
              <a:gd name="connsiteX7" fmla="*/ 349440 w 608415"/>
              <a:gd name="connsiteY7" fmla="*/ 263576 h 582377"/>
              <a:gd name="connsiteX8" fmla="*/ 333225 w 608415"/>
              <a:gd name="connsiteY8" fmla="*/ 279768 h 582377"/>
              <a:gd name="connsiteX9" fmla="*/ 262957 w 608415"/>
              <a:gd name="connsiteY9" fmla="*/ 279768 h 582377"/>
              <a:gd name="connsiteX10" fmla="*/ 245183 w 608415"/>
              <a:gd name="connsiteY10" fmla="*/ 271161 h 582377"/>
              <a:gd name="connsiteX11" fmla="*/ 215576 w 608415"/>
              <a:gd name="connsiteY11" fmla="*/ 233183 h 582377"/>
              <a:gd name="connsiteX12" fmla="*/ 209197 w 608415"/>
              <a:gd name="connsiteY12" fmla="*/ 230071 h 582377"/>
              <a:gd name="connsiteX13" fmla="*/ 207200 w 608415"/>
              <a:gd name="connsiteY13" fmla="*/ 230071 h 582377"/>
              <a:gd name="connsiteX14" fmla="*/ 199117 w 608415"/>
              <a:gd name="connsiteY14" fmla="*/ 238095 h 582377"/>
              <a:gd name="connsiteX15" fmla="*/ 198873 w 608415"/>
              <a:gd name="connsiteY15" fmla="*/ 566184 h 582377"/>
              <a:gd name="connsiteX16" fmla="*/ 182658 w 608415"/>
              <a:gd name="connsiteY16" fmla="*/ 582377 h 582377"/>
              <a:gd name="connsiteX17" fmla="*/ 155388 w 608415"/>
              <a:gd name="connsiteY17" fmla="*/ 582377 h 582377"/>
              <a:gd name="connsiteX18" fmla="*/ 139124 w 608415"/>
              <a:gd name="connsiteY18" fmla="*/ 566184 h 582377"/>
              <a:gd name="connsiteX19" fmla="*/ 139124 w 608415"/>
              <a:gd name="connsiteY19" fmla="*/ 430270 h 582377"/>
              <a:gd name="connsiteX20" fmla="*/ 130456 w 608415"/>
              <a:gd name="connsiteY20" fmla="*/ 421566 h 582377"/>
              <a:gd name="connsiteX21" fmla="*/ 121739 w 608415"/>
              <a:gd name="connsiteY21" fmla="*/ 430270 h 582377"/>
              <a:gd name="connsiteX22" fmla="*/ 121739 w 608415"/>
              <a:gd name="connsiteY22" fmla="*/ 565503 h 582377"/>
              <a:gd name="connsiteX23" fmla="*/ 104842 w 608415"/>
              <a:gd name="connsiteY23" fmla="*/ 582377 h 582377"/>
              <a:gd name="connsiteX24" fmla="*/ 78157 w 608415"/>
              <a:gd name="connsiteY24" fmla="*/ 582377 h 582377"/>
              <a:gd name="connsiteX25" fmla="*/ 61941 w 608415"/>
              <a:gd name="connsiteY25" fmla="*/ 566184 h 582377"/>
              <a:gd name="connsiteX26" fmla="*/ 61795 w 608415"/>
              <a:gd name="connsiteY26" fmla="*/ 238095 h 582377"/>
              <a:gd name="connsiteX27" fmla="*/ 53760 w 608415"/>
              <a:gd name="connsiteY27" fmla="*/ 230071 h 582377"/>
              <a:gd name="connsiteX28" fmla="*/ 45725 w 608415"/>
              <a:gd name="connsiteY28" fmla="*/ 238095 h 582377"/>
              <a:gd name="connsiteX29" fmla="*/ 45725 w 608415"/>
              <a:gd name="connsiteY29" fmla="*/ 364283 h 582377"/>
              <a:gd name="connsiteX30" fmla="*/ 29461 w 608415"/>
              <a:gd name="connsiteY30" fmla="*/ 380476 h 582377"/>
              <a:gd name="connsiteX31" fmla="*/ 16216 w 608415"/>
              <a:gd name="connsiteY31" fmla="*/ 380476 h 582377"/>
              <a:gd name="connsiteX32" fmla="*/ 0 w 608415"/>
              <a:gd name="connsiteY32" fmla="*/ 364283 h 582377"/>
              <a:gd name="connsiteX33" fmla="*/ 0 w 608415"/>
              <a:gd name="connsiteY33" fmla="*/ 191267 h 582377"/>
              <a:gd name="connsiteX34" fmla="*/ 37204 w 608415"/>
              <a:gd name="connsiteY34" fmla="*/ 154115 h 582377"/>
              <a:gd name="connsiteX35" fmla="*/ 281805 w 608415"/>
              <a:gd name="connsiteY35" fmla="*/ 51936 h 582377"/>
              <a:gd name="connsiteX36" fmla="*/ 592197 w 608415"/>
              <a:gd name="connsiteY36" fmla="*/ 51936 h 582377"/>
              <a:gd name="connsiteX37" fmla="*/ 608415 w 608415"/>
              <a:gd name="connsiteY37" fmla="*/ 68179 h 582377"/>
              <a:gd name="connsiteX38" fmla="*/ 608415 w 608415"/>
              <a:gd name="connsiteY38" fmla="*/ 273407 h 582377"/>
              <a:gd name="connsiteX39" fmla="*/ 592197 w 608415"/>
              <a:gd name="connsiteY39" fmla="*/ 289601 h 582377"/>
              <a:gd name="connsiteX40" fmla="*/ 347848 w 608415"/>
              <a:gd name="connsiteY40" fmla="*/ 289601 h 582377"/>
              <a:gd name="connsiteX41" fmla="*/ 368937 w 608415"/>
              <a:gd name="connsiteY41" fmla="*/ 257066 h 582377"/>
              <a:gd name="connsiteX42" fmla="*/ 362167 w 608415"/>
              <a:gd name="connsiteY42" fmla="*/ 236252 h 582377"/>
              <a:gd name="connsiteX43" fmla="*/ 424460 w 608415"/>
              <a:gd name="connsiteY43" fmla="*/ 159997 h 582377"/>
              <a:gd name="connsiteX44" fmla="*/ 423047 w 608415"/>
              <a:gd name="connsiteY44" fmla="*/ 144142 h 582377"/>
              <a:gd name="connsiteX45" fmla="*/ 406683 w 608415"/>
              <a:gd name="connsiteY45" fmla="*/ 145844 h 582377"/>
              <a:gd name="connsiteX46" fmla="*/ 343660 w 608415"/>
              <a:gd name="connsiteY46" fmla="*/ 222927 h 582377"/>
              <a:gd name="connsiteX47" fmla="*/ 333140 w 608415"/>
              <a:gd name="connsiteY47" fmla="*/ 221370 h 582377"/>
              <a:gd name="connsiteX48" fmla="*/ 333140 w 608415"/>
              <a:gd name="connsiteY48" fmla="*/ 221468 h 582377"/>
              <a:gd name="connsiteX49" fmla="*/ 280247 w 608415"/>
              <a:gd name="connsiteY49" fmla="*/ 221468 h 582377"/>
              <a:gd name="connsiteX50" fmla="*/ 265538 w 608415"/>
              <a:gd name="connsiteY50" fmla="*/ 202890 h 582377"/>
              <a:gd name="connsiteX51" fmla="*/ 265538 w 608415"/>
              <a:gd name="connsiteY51" fmla="*/ 68179 h 582377"/>
              <a:gd name="connsiteX52" fmla="*/ 281805 w 608415"/>
              <a:gd name="connsiteY52" fmla="*/ 51936 h 582377"/>
              <a:gd name="connsiteX53" fmla="*/ 130688 w 608415"/>
              <a:gd name="connsiteY53" fmla="*/ 0 h 582377"/>
              <a:gd name="connsiteX54" fmla="*/ 197161 w 608415"/>
              <a:gd name="connsiteY54" fmla="*/ 66402 h 582377"/>
              <a:gd name="connsiteX55" fmla="*/ 130688 w 608415"/>
              <a:gd name="connsiteY55" fmla="*/ 132804 h 582377"/>
              <a:gd name="connsiteX56" fmla="*/ 64215 w 608415"/>
              <a:gd name="connsiteY56" fmla="*/ 66402 h 582377"/>
              <a:gd name="connsiteX57" fmla="*/ 130688 w 608415"/>
              <a:gd name="connsiteY57" fmla="*/ 0 h 582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8415" h="582377">
                <a:moveTo>
                  <a:pt x="37204" y="154115"/>
                </a:moveTo>
                <a:lnTo>
                  <a:pt x="185044" y="154115"/>
                </a:lnTo>
                <a:cubicBezTo>
                  <a:pt x="200870" y="154115"/>
                  <a:pt x="215868" y="161409"/>
                  <a:pt x="225753" y="173761"/>
                </a:cubicBezTo>
                <a:lnTo>
                  <a:pt x="265489" y="223847"/>
                </a:lnTo>
                <a:lnTo>
                  <a:pt x="273865" y="234399"/>
                </a:lnTo>
                <a:cubicBezTo>
                  <a:pt x="273865" y="234399"/>
                  <a:pt x="311506" y="234399"/>
                  <a:pt x="333225" y="234448"/>
                </a:cubicBezTo>
                <a:cubicBezTo>
                  <a:pt x="342185" y="234448"/>
                  <a:pt x="349440" y="241742"/>
                  <a:pt x="349440" y="250689"/>
                </a:cubicBezTo>
                <a:lnTo>
                  <a:pt x="349440" y="263576"/>
                </a:lnTo>
                <a:cubicBezTo>
                  <a:pt x="349440" y="272523"/>
                  <a:pt x="342185" y="279768"/>
                  <a:pt x="333225" y="279768"/>
                </a:cubicBezTo>
                <a:lnTo>
                  <a:pt x="262957" y="279768"/>
                </a:lnTo>
                <a:cubicBezTo>
                  <a:pt x="255993" y="279768"/>
                  <a:pt x="249468" y="276608"/>
                  <a:pt x="245183" y="271161"/>
                </a:cubicBezTo>
                <a:lnTo>
                  <a:pt x="215576" y="233183"/>
                </a:lnTo>
                <a:cubicBezTo>
                  <a:pt x="214066" y="231238"/>
                  <a:pt x="211680" y="230071"/>
                  <a:pt x="209197" y="230071"/>
                </a:cubicBezTo>
                <a:lnTo>
                  <a:pt x="207200" y="230071"/>
                </a:lnTo>
                <a:cubicBezTo>
                  <a:pt x="202769" y="230071"/>
                  <a:pt x="199117" y="233621"/>
                  <a:pt x="199117" y="238095"/>
                </a:cubicBezTo>
                <a:lnTo>
                  <a:pt x="198873" y="566184"/>
                </a:lnTo>
                <a:cubicBezTo>
                  <a:pt x="198873" y="575132"/>
                  <a:pt x="191618" y="582377"/>
                  <a:pt x="182658" y="582377"/>
                </a:cubicBezTo>
                <a:lnTo>
                  <a:pt x="155388" y="582377"/>
                </a:lnTo>
                <a:cubicBezTo>
                  <a:pt x="146428" y="582377"/>
                  <a:pt x="139124" y="575132"/>
                  <a:pt x="139124" y="566184"/>
                </a:cubicBezTo>
                <a:lnTo>
                  <a:pt x="139124" y="430270"/>
                </a:lnTo>
                <a:cubicBezTo>
                  <a:pt x="139124" y="425456"/>
                  <a:pt x="135228" y="421566"/>
                  <a:pt x="130456" y="421566"/>
                </a:cubicBezTo>
                <a:cubicBezTo>
                  <a:pt x="125635" y="421566"/>
                  <a:pt x="121739" y="425456"/>
                  <a:pt x="121739" y="430270"/>
                </a:cubicBezTo>
                <a:lnTo>
                  <a:pt x="121739" y="565503"/>
                </a:lnTo>
                <a:cubicBezTo>
                  <a:pt x="121739" y="574791"/>
                  <a:pt x="114143" y="582377"/>
                  <a:pt x="104842" y="582377"/>
                </a:cubicBezTo>
                <a:lnTo>
                  <a:pt x="78157" y="582377"/>
                </a:lnTo>
                <a:cubicBezTo>
                  <a:pt x="69197" y="582377"/>
                  <a:pt x="61941" y="575132"/>
                  <a:pt x="61941" y="566184"/>
                </a:cubicBezTo>
                <a:lnTo>
                  <a:pt x="61795" y="238095"/>
                </a:lnTo>
                <a:cubicBezTo>
                  <a:pt x="61795" y="233670"/>
                  <a:pt x="58240" y="230071"/>
                  <a:pt x="53760" y="230071"/>
                </a:cubicBezTo>
                <a:cubicBezTo>
                  <a:pt x="49329" y="230071"/>
                  <a:pt x="45725" y="233621"/>
                  <a:pt x="45725" y="238095"/>
                </a:cubicBezTo>
                <a:lnTo>
                  <a:pt x="45725" y="364283"/>
                </a:lnTo>
                <a:cubicBezTo>
                  <a:pt x="45725" y="373230"/>
                  <a:pt x="38421" y="380476"/>
                  <a:pt x="29461" y="380476"/>
                </a:cubicBezTo>
                <a:lnTo>
                  <a:pt x="16216" y="380476"/>
                </a:lnTo>
                <a:cubicBezTo>
                  <a:pt x="7256" y="380476"/>
                  <a:pt x="0" y="373230"/>
                  <a:pt x="0" y="364283"/>
                </a:cubicBezTo>
                <a:lnTo>
                  <a:pt x="0" y="191267"/>
                </a:lnTo>
                <a:cubicBezTo>
                  <a:pt x="0" y="170746"/>
                  <a:pt x="16703" y="154115"/>
                  <a:pt x="37204" y="154115"/>
                </a:cubicBezTo>
                <a:close/>
                <a:moveTo>
                  <a:pt x="281805" y="51936"/>
                </a:moveTo>
                <a:lnTo>
                  <a:pt x="592197" y="51936"/>
                </a:lnTo>
                <a:cubicBezTo>
                  <a:pt x="601158" y="51936"/>
                  <a:pt x="608415" y="59231"/>
                  <a:pt x="608415" y="68179"/>
                </a:cubicBezTo>
                <a:lnTo>
                  <a:pt x="608415" y="273407"/>
                </a:lnTo>
                <a:cubicBezTo>
                  <a:pt x="608415" y="282355"/>
                  <a:pt x="601158" y="289601"/>
                  <a:pt x="592197" y="289601"/>
                </a:cubicBezTo>
                <a:lnTo>
                  <a:pt x="347848" y="289601"/>
                </a:lnTo>
                <a:cubicBezTo>
                  <a:pt x="360219" y="284008"/>
                  <a:pt x="368937" y="271510"/>
                  <a:pt x="368937" y="257066"/>
                </a:cubicBezTo>
                <a:cubicBezTo>
                  <a:pt x="368937" y="249285"/>
                  <a:pt x="366404" y="242088"/>
                  <a:pt x="362167" y="236252"/>
                </a:cubicBezTo>
                <a:lnTo>
                  <a:pt x="424460" y="159997"/>
                </a:lnTo>
                <a:cubicBezTo>
                  <a:pt x="428405" y="155182"/>
                  <a:pt x="427772" y="148130"/>
                  <a:pt x="423047" y="144142"/>
                </a:cubicBezTo>
                <a:cubicBezTo>
                  <a:pt x="418177" y="140009"/>
                  <a:pt x="410677" y="140933"/>
                  <a:pt x="406683" y="145844"/>
                </a:cubicBezTo>
                <a:lnTo>
                  <a:pt x="343660" y="222927"/>
                </a:lnTo>
                <a:cubicBezTo>
                  <a:pt x="340299" y="221954"/>
                  <a:pt x="336792" y="221370"/>
                  <a:pt x="333140" y="221370"/>
                </a:cubicBezTo>
                <a:lnTo>
                  <a:pt x="333140" y="221468"/>
                </a:lnTo>
                <a:lnTo>
                  <a:pt x="280247" y="221468"/>
                </a:lnTo>
                <a:lnTo>
                  <a:pt x="265538" y="202890"/>
                </a:lnTo>
                <a:lnTo>
                  <a:pt x="265538" y="68179"/>
                </a:lnTo>
                <a:cubicBezTo>
                  <a:pt x="265538" y="59231"/>
                  <a:pt x="272844" y="51936"/>
                  <a:pt x="281805" y="51936"/>
                </a:cubicBezTo>
                <a:close/>
                <a:moveTo>
                  <a:pt x="130688" y="0"/>
                </a:moveTo>
                <a:cubicBezTo>
                  <a:pt x="167400" y="0"/>
                  <a:pt x="197161" y="29729"/>
                  <a:pt x="197161" y="66402"/>
                </a:cubicBezTo>
                <a:cubicBezTo>
                  <a:pt x="197161" y="103075"/>
                  <a:pt x="167400" y="132804"/>
                  <a:pt x="130688" y="132804"/>
                </a:cubicBezTo>
                <a:cubicBezTo>
                  <a:pt x="93976" y="132804"/>
                  <a:pt x="64215" y="103075"/>
                  <a:pt x="64215" y="66402"/>
                </a:cubicBezTo>
                <a:cubicBezTo>
                  <a:pt x="64215" y="29729"/>
                  <a:pt x="93976" y="0"/>
                  <a:pt x="130688" y="0"/>
                </a:cubicBezTo>
                <a:close/>
              </a:path>
            </a:pathLst>
          </a:custGeom>
          <a:gradFill flip="none" rotWithShape="1">
            <a:gsLst>
              <a:gs pos="0">
                <a:srgbClr val="A22B17">
                  <a:lumMod val="91000"/>
                </a:srgbClr>
              </a:gs>
              <a:gs pos="100000">
                <a:srgbClr val="A22B17">
                  <a:alpha val="72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18" name="ïslîḓè"/>
          <p:cNvSpPr txBox="1"/>
          <p:nvPr>
            <p:custDataLst>
              <p:tags r:id="rId10"/>
            </p:custDataLst>
          </p:nvPr>
        </p:nvSpPr>
        <p:spPr bwMode="auto">
          <a:xfrm>
            <a:off x="4678900" y="4423359"/>
            <a:ext cx="202601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fontScale="7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914400">
              <a:spcBef>
                <a:spcPct val="0"/>
              </a:spcBef>
            </a:pPr>
            <a:r>
              <a:rPr lang="zh-CN" altLang="en-US" sz="2800" dirty="0">
                <a:gradFill>
                  <a:gsLst>
                    <a:gs pos="0">
                      <a:srgbClr val="A22B17">
                        <a:lumMod val="88000"/>
                        <a:lumOff val="12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rPr>
              <a:t>科教兴邦</a:t>
            </a:r>
            <a:endParaRPr lang="en-US" altLang="zh-CN" sz="2800" dirty="0">
              <a:gradFill>
                <a:gsLst>
                  <a:gs pos="0">
                    <a:srgbClr val="A22B17">
                      <a:lumMod val="88000"/>
                      <a:lumOff val="12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endParaRPr>
          </a:p>
        </p:txBody>
      </p:sp>
      <p:sp>
        <p:nvSpPr>
          <p:cNvPr id="19" name="îṡľîḓé"/>
          <p:cNvSpPr/>
          <p:nvPr>
            <p:custDataLst>
              <p:tags r:id="rId11"/>
            </p:custDataLst>
          </p:nvPr>
        </p:nvSpPr>
        <p:spPr bwMode="auto">
          <a:xfrm>
            <a:off x="4678900" y="4865165"/>
            <a:ext cx="2026018" cy="86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914400">
              <a:lnSpc>
                <a:spcPct val="130000"/>
              </a:lnSpc>
            </a:pP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国家科技进步一等奖</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4</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项（</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1978-2011</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年） </a:t>
            </a:r>
            <a:b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b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全国毕业生就业典型经验高校（</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2013</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年） </a:t>
            </a:r>
            <a:b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b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全国创新创业典型经验高校（</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2019</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年） </a:t>
            </a:r>
            <a:b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b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181</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项国家级科研成果奖励（</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1978</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年至</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2020</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年</a:t>
            </a:r>
            <a:r>
              <a:rPr lang="en-US" altLang="zh-CN" sz="800" dirty="0">
                <a:solidFill>
                  <a:schemeClr val="bg1">
                    <a:lumMod val="50000"/>
                  </a:schemeClr>
                </a:solidFill>
                <a:latin typeface="阿里巴巴普惠体" panose="00020600040101010101" pitchFamily="18" charset="-122"/>
                <a:ea typeface="阿里巴巴普惠体" panose="00020600040101010101" pitchFamily="18" charset="-122"/>
              </a:rPr>
              <a:t>1</a:t>
            </a:r>
            <a:r>
              <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rPr>
              <a:t>月）</a:t>
            </a:r>
            <a:endParaRPr lang="zh-CN" altLang="en-US" sz="800" dirty="0">
              <a:solidFill>
                <a:schemeClr val="bg1">
                  <a:lumMod val="50000"/>
                </a:schemeClr>
              </a:solidFill>
              <a:latin typeface="阿里巴巴普惠体" panose="00020600040101010101" pitchFamily="18" charset="-122"/>
              <a:ea typeface="阿里巴巴普惠体" panose="00020600040101010101" pitchFamily="18" charset="-122"/>
            </a:endParaRPr>
          </a:p>
        </p:txBody>
      </p:sp>
      <p:grpSp>
        <p:nvGrpSpPr>
          <p:cNvPr id="20" name="ïṡļïdé"/>
          <p:cNvGrpSpPr/>
          <p:nvPr>
            <p:custDataLst>
              <p:tags r:id="rId12"/>
            </p:custDataLst>
          </p:nvPr>
        </p:nvGrpSpPr>
        <p:grpSpPr>
          <a:xfrm>
            <a:off x="2687559" y="4562475"/>
            <a:ext cx="2002900" cy="981525"/>
            <a:chOff x="2687559" y="4423359"/>
            <a:chExt cx="2002900" cy="1120641"/>
          </a:xfrm>
        </p:grpSpPr>
        <p:cxnSp>
          <p:nvCxnSpPr>
            <p:cNvPr id="21" name="直接连接符 20"/>
            <p:cNvCxnSpPr/>
            <p:nvPr>
              <p:custDataLst>
                <p:tags r:id="rId13"/>
              </p:custDataLst>
            </p:nvPr>
          </p:nvCxnSpPr>
          <p:spPr>
            <a:xfrm>
              <a:off x="2687559" y="4423359"/>
              <a:ext cx="0" cy="1120641"/>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4"/>
              </p:custDataLst>
            </p:nvPr>
          </p:nvCxnSpPr>
          <p:spPr>
            <a:xfrm>
              <a:off x="4690459" y="4423359"/>
              <a:ext cx="0" cy="1120641"/>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33" name="文本框 32"/>
          <p:cNvSpPr txBox="1"/>
          <p:nvPr/>
        </p:nvSpPr>
        <p:spPr>
          <a:xfrm>
            <a:off x="669925" y="1637763"/>
            <a:ext cx="6536452" cy="460375"/>
          </a:xfrm>
          <a:prstGeom prst="rect">
            <a:avLst/>
          </a:prstGeom>
          <a:noFill/>
        </p:spPr>
        <p:txBody>
          <a:bodyPr wrap="square">
            <a:spAutoFit/>
          </a:bodyPr>
          <a:lstStyle/>
          <a:p>
            <a:pPr>
              <a:buSzPct val="25000"/>
            </a:pPr>
            <a:r>
              <a:rPr lang="en-US" altLang="zh-CN" sz="2400" dirty="0">
                <a:gradFill>
                  <a:gsLst>
                    <a:gs pos="0">
                      <a:srgbClr val="A22B17">
                        <a:lumMod val="90000"/>
                        <a:lumOff val="10000"/>
                      </a:srgbClr>
                    </a:gs>
                    <a:gs pos="100000">
                      <a:srgbClr val="A22B17">
                        <a:lumMod val="75000"/>
                        <a:lumOff val="25000"/>
                      </a:srgbClr>
                    </a:gs>
                  </a:gsLst>
                  <a:lin ang="0" scaled="1"/>
                </a:gradFill>
                <a:latin typeface="Impact" panose="020B0806030902050204" pitchFamily="34" charset="0"/>
                <a:ea typeface="阿里巴巴普惠体 Heavy" panose="00020600040101010101" pitchFamily="18" charset="-122"/>
              </a:rPr>
              <a:t>University of Science and Technology Beijing</a:t>
            </a:r>
            <a:endParaRPr lang="en-US" altLang="zh-CN" sz="2400" dirty="0">
              <a:gradFill>
                <a:gsLst>
                  <a:gs pos="0">
                    <a:srgbClr val="A22B17">
                      <a:lumMod val="90000"/>
                      <a:lumOff val="10000"/>
                    </a:srgbClr>
                  </a:gs>
                  <a:gs pos="100000">
                    <a:srgbClr val="A22B17">
                      <a:lumMod val="75000"/>
                      <a:lumOff val="25000"/>
                    </a:srgbClr>
                  </a:gs>
                </a:gsLst>
                <a:lin ang="0" scaled="1"/>
              </a:gradFill>
              <a:latin typeface="Impact" panose="020B0806030902050204" pitchFamily="34" charset="0"/>
              <a:ea typeface="阿里巴巴普惠体 Heavy" panose="00020600040101010101" pitchFamily="18" charset="-122"/>
            </a:endParaRPr>
          </a:p>
        </p:txBody>
      </p:sp>
      <p:sp>
        <p:nvSpPr>
          <p:cNvPr id="34" name="文本框 33"/>
          <p:cNvSpPr txBox="1"/>
          <p:nvPr/>
        </p:nvSpPr>
        <p:spPr>
          <a:xfrm>
            <a:off x="669925" y="1219975"/>
            <a:ext cx="2734122" cy="521970"/>
          </a:xfrm>
          <a:prstGeom prst="rect">
            <a:avLst/>
          </a:prstGeom>
          <a:noFill/>
        </p:spPr>
        <p:txBody>
          <a:bodyPr wrap="square" rtlCol="0">
            <a:spAutoFit/>
          </a:bodyPr>
          <a:lstStyle/>
          <a:p>
            <a:r>
              <a:rPr lang="zh-CN" altLang="en-US" sz="2800" dirty="0">
                <a:gradFill>
                  <a:gsLst>
                    <a:gs pos="0">
                      <a:srgbClr val="A22B17">
                        <a:lumMod val="88000"/>
                        <a:lumOff val="12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rPr>
              <a:t>北京科技大学</a:t>
            </a:r>
            <a:endParaRPr lang="zh-CN" altLang="en-US" sz="2800" dirty="0">
              <a:gradFill>
                <a:gsLst>
                  <a:gs pos="0">
                    <a:srgbClr val="A22B17">
                      <a:lumMod val="88000"/>
                      <a:lumOff val="12000"/>
                    </a:srgbClr>
                  </a:gs>
                  <a:gs pos="100000">
                    <a:srgbClr val="A22B17">
                      <a:lumMod val="75000"/>
                      <a:lumOff val="25000"/>
                    </a:srgbClr>
                  </a:gs>
                </a:gsLst>
                <a:lin ang="0" scaled="1"/>
              </a:gradFill>
              <a:latin typeface="优设标题黑" panose="00000500000000000000" pitchFamily="2" charset="-122"/>
              <a:ea typeface="优设标题黑" panose="00000500000000000000" pitchFamily="2" charset="-122"/>
            </a:endParaRPr>
          </a:p>
        </p:txBody>
      </p:sp>
      <p:sp>
        <p:nvSpPr>
          <p:cNvPr id="7" name="文本框 6"/>
          <p:cNvSpPr txBox="1"/>
          <p:nvPr>
            <p:custDataLst>
              <p:tags r:id="rId15"/>
            </p:custDataLst>
          </p:nvPr>
        </p:nvSpPr>
        <p:spPr>
          <a:xfrm>
            <a:off x="1455420" y="123190"/>
            <a:ext cx="4133215" cy="706755"/>
          </a:xfrm>
          <a:prstGeom prst="rect">
            <a:avLst/>
          </a:prstGeom>
          <a:noFill/>
        </p:spPr>
        <p:txBody>
          <a:bodyPr wrap="square" rtlCol="0">
            <a:spAutoFit/>
          </a:bodyPr>
          <a:p>
            <a:pPr algn="l"/>
            <a:r>
              <a:rPr lang="zh-CN" altLang="en-US" sz="4000" b="1">
                <a:solidFill>
                  <a:schemeClr val="bg1"/>
                </a:solidFill>
                <a:latin typeface="思源黑体 CN Bold" panose="020B0800000000000000" charset="-122"/>
                <a:ea typeface="思源黑体 CN Bold" panose="020B0800000000000000" charset="-122"/>
              </a:rPr>
              <a:t>在此处添加标题</a:t>
            </a:r>
            <a:endParaRPr lang="zh-CN" altLang="en-US" sz="4000" b="1">
              <a:solidFill>
                <a:schemeClr val="bg1"/>
              </a:solidFill>
              <a:latin typeface="思源黑体 CN Bold" panose="020B0800000000000000" charset="-122"/>
              <a:ea typeface="思源黑体 CN Bold" panose="020B0800000000000000" charset="-122"/>
            </a:endParaRPr>
          </a:p>
        </p:txBody>
      </p:sp>
      <p:sp>
        <p:nvSpPr>
          <p:cNvPr id="17" name="文本框 16"/>
          <p:cNvSpPr txBox="1"/>
          <p:nvPr>
            <p:custDataLst>
              <p:tags r:id="rId16"/>
            </p:custDataLst>
          </p:nvPr>
        </p:nvSpPr>
        <p:spPr>
          <a:xfrm>
            <a:off x="370205" y="22860"/>
            <a:ext cx="984250" cy="891540"/>
          </a:xfrm>
          <a:prstGeom prst="rect">
            <a:avLst/>
          </a:prstGeom>
          <a:noFill/>
        </p:spPr>
        <p:txBody>
          <a:bodyPr wrap="square" rtlCol="0">
            <a:spAutoFit/>
          </a:bodyPr>
          <a:p>
            <a:pPr algn="ctr"/>
            <a:r>
              <a:rPr lang="en-US" sz="5200" b="1">
                <a:solidFill>
                  <a:schemeClr val="bg1"/>
                </a:solidFill>
                <a:latin typeface="思源黑体 CN Bold" panose="020B0800000000000000" charset="-122"/>
                <a:ea typeface="思源黑体 CN Bold" panose="020B0800000000000000" charset="-122"/>
              </a:rPr>
              <a:t>01</a:t>
            </a:r>
            <a:endParaRPr lang="en-US" sz="5200" b="1">
              <a:solidFill>
                <a:schemeClr val="bg1"/>
              </a:solidFill>
              <a:latin typeface="思源黑体 CN Bold" panose="020B0800000000000000" charset="-122"/>
              <a:ea typeface="思源黑体 CN Bold" panose="020B0800000000000000" charset="-122"/>
            </a:endParaRPr>
          </a:p>
        </p:txBody>
      </p:sp>
    </p:spTree>
    <p:custDataLst>
      <p:tags r:id="rId1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ïšḻïḓé"/>
          <p:cNvSpPr/>
          <p:nvPr/>
        </p:nvSpPr>
        <p:spPr>
          <a:xfrm>
            <a:off x="1146175" y="2428542"/>
            <a:ext cx="2755984" cy="434625"/>
          </a:xfrm>
          <a:prstGeom prst="roundRect">
            <a:avLst/>
          </a:prstGeom>
          <a:gradFill>
            <a:gsLst>
              <a:gs pos="0">
                <a:srgbClr val="E29136"/>
              </a:gs>
              <a:gs pos="60000">
                <a:srgbClr val="D5611C"/>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2500"/>
          </a:bodyPr>
          <a:lstStyle/>
          <a:p>
            <a:pPr algn="ctr" defTabSz="914400">
              <a:lnSpc>
                <a:spcPct val="110000"/>
              </a:lnSpc>
              <a:spcBef>
                <a:spcPct val="0"/>
              </a:spcBef>
            </a:pPr>
            <a:r>
              <a:rPr lang="zh-CN" altLang="en-US" sz="2000" dirty="0">
                <a:solidFill>
                  <a:schemeClr val="bg1"/>
                </a:solidFill>
                <a:latin typeface="优设标题黑" panose="00000500000000000000" pitchFamily="2" charset="-122"/>
                <a:ea typeface="优设标题黑" panose="00000500000000000000" pitchFamily="2" charset="-122"/>
                <a:cs typeface="阿里巴巴普惠体 Heavy" panose="00020600040101010101" pitchFamily="18" charset="-122"/>
              </a:rPr>
              <a:t>钢铁强国</a:t>
            </a:r>
            <a:endParaRPr lang="en-US" altLang="zh-CN" sz="2000" dirty="0">
              <a:solidFill>
                <a:schemeClr val="bg1"/>
              </a:soli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5" name="iṧ1íḓê"/>
          <p:cNvSpPr/>
          <p:nvPr/>
        </p:nvSpPr>
        <p:spPr>
          <a:xfrm>
            <a:off x="1146175" y="2959313"/>
            <a:ext cx="2755984" cy="2078523"/>
          </a:xfrm>
          <a:prstGeom prst="roundRect">
            <a:avLst>
              <a:gd name="adj" fmla="val 6000"/>
            </a:avLst>
          </a:prstGeom>
          <a:solidFill>
            <a:schemeClr val="bg1">
              <a:lumMod val="95000"/>
            </a:schemeClr>
          </a:solidFill>
          <a:ln w="12700" cap="rnd">
            <a:noFill/>
            <a:prstDash val="solid"/>
            <a:round/>
          </a:ln>
          <a:effectLst>
            <a:outerShdw sx="1000" sy="1000" algn="ctr" rotWithShape="0">
              <a:schemeClr val="bg1">
                <a:lumMod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nSpc>
                <a:spcPct val="150000"/>
              </a:lnSpc>
            </a:pP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1997</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年</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5</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月，学校首批进入国家“</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211</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工程”建设高校行列。</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2006</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年，学校成为首批“</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985</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工程”优势学科创新平台建设高校。</a:t>
            </a:r>
            <a:endPar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endParaRPr>
          </a:p>
        </p:txBody>
      </p:sp>
      <p:sp>
        <p:nvSpPr>
          <p:cNvPr id="6" name="îṡ1îḍe"/>
          <p:cNvSpPr/>
          <p:nvPr/>
        </p:nvSpPr>
        <p:spPr>
          <a:xfrm>
            <a:off x="4540252" y="2183323"/>
            <a:ext cx="3109906" cy="490438"/>
          </a:xfrm>
          <a:prstGeom prst="roundRect">
            <a:avLst/>
          </a:prstGeom>
          <a:gradFill flip="none" rotWithShape="1">
            <a:gsLst>
              <a:gs pos="0">
                <a:srgbClr val="B61616">
                  <a:lumMod val="98000"/>
                  <a:lumOff val="2000"/>
                  <a:alpha val="98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优设标题黑" panose="00000500000000000000" pitchFamily="2" charset="-122"/>
                <a:ea typeface="优设标题黑" panose="00000500000000000000" pitchFamily="2" charset="-122"/>
              </a:rPr>
              <a:t>百炼成钢</a:t>
            </a:r>
            <a:endParaRPr lang="en-US" altLang="zh-CN" sz="2000" dirty="0">
              <a:latin typeface="优设标题黑" panose="00000500000000000000" pitchFamily="2" charset="-122"/>
              <a:ea typeface="优设标题黑" panose="00000500000000000000" pitchFamily="2" charset="-122"/>
            </a:endParaRPr>
          </a:p>
        </p:txBody>
      </p:sp>
      <p:sp>
        <p:nvSpPr>
          <p:cNvPr id="7" name="íšľîḍê"/>
          <p:cNvSpPr/>
          <p:nvPr/>
        </p:nvSpPr>
        <p:spPr>
          <a:xfrm>
            <a:off x="4540253" y="2825853"/>
            <a:ext cx="3109906" cy="2345444"/>
          </a:xfrm>
          <a:prstGeom prst="roundRect">
            <a:avLst>
              <a:gd name="adj" fmla="val 6000"/>
            </a:avLst>
          </a:prstGeom>
          <a:solidFill>
            <a:schemeClr val="bg1">
              <a:lumMod val="95000"/>
            </a:schemeClr>
          </a:solidFill>
          <a:ln w="12700" cap="rnd">
            <a:noFill/>
            <a:prstDash val="solid"/>
            <a:round/>
          </a:ln>
          <a:effectLst>
            <a:outerShdw sx="1000" sy="1000" algn="ctr" rotWithShape="0">
              <a:schemeClr val="bg1">
                <a:lumMod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l">
              <a:lnSpc>
                <a:spcPct val="150000"/>
              </a:lnSpc>
            </a:pP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北京科技大学于</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1952</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年由天津大学（原北洋大学）、清华大学等</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6</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所国内著名大学的矿冶系科组建而成，已发展成为以工为主，工、理、管、文、经、法等多学科协调发展的教育部直属全国重点大学，是全国首批正式成立研究生院的高等学校之一。</a:t>
            </a:r>
            <a:endPar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endParaRPr>
          </a:p>
        </p:txBody>
      </p:sp>
      <p:sp>
        <p:nvSpPr>
          <p:cNvPr id="8" name="îṩļïḑê"/>
          <p:cNvSpPr/>
          <p:nvPr/>
        </p:nvSpPr>
        <p:spPr>
          <a:xfrm>
            <a:off x="8364452" y="2428793"/>
            <a:ext cx="2755984" cy="434625"/>
          </a:xfrm>
          <a:prstGeom prst="roundRect">
            <a:avLst/>
          </a:prstGeom>
          <a:gradFill>
            <a:gsLst>
              <a:gs pos="0">
                <a:srgbClr val="E29136"/>
              </a:gs>
              <a:gs pos="60000">
                <a:srgbClr val="D5611C"/>
              </a:gs>
            </a:gsLst>
            <a:lin ang="2700000" scaled="0"/>
          </a:gra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2500"/>
          </a:bodyPr>
          <a:lstStyle/>
          <a:p>
            <a:pPr algn="ctr">
              <a:lnSpc>
                <a:spcPct val="110000"/>
              </a:lnSpc>
              <a:spcBef>
                <a:spcPct val="0"/>
              </a:spcBef>
            </a:pPr>
            <a:r>
              <a:rPr lang="zh-CN" altLang="en-US" sz="2000" dirty="0">
                <a:solidFill>
                  <a:schemeClr val="bg1"/>
                </a:solidFill>
                <a:latin typeface="优设标题黑" panose="00000500000000000000" pitchFamily="2" charset="-122"/>
                <a:ea typeface="优设标题黑" panose="00000500000000000000" pitchFamily="2" charset="-122"/>
                <a:cs typeface="阿里巴巴普惠体 Heavy" panose="00020600040101010101" pitchFamily="18" charset="-122"/>
              </a:rPr>
              <a:t>科教兴邦</a:t>
            </a:r>
            <a:endParaRPr lang="en-US" altLang="zh-CN" sz="2000" dirty="0">
              <a:solidFill>
                <a:schemeClr val="bg1"/>
              </a:solidFill>
              <a:latin typeface="优设标题黑" panose="00000500000000000000" pitchFamily="2" charset="-122"/>
              <a:ea typeface="优设标题黑" panose="00000500000000000000" pitchFamily="2" charset="-122"/>
              <a:cs typeface="阿里巴巴普惠体 Heavy" panose="00020600040101010101" pitchFamily="18" charset="-122"/>
            </a:endParaRPr>
          </a:p>
        </p:txBody>
      </p:sp>
      <p:sp>
        <p:nvSpPr>
          <p:cNvPr id="9" name="ïṧḻíde"/>
          <p:cNvSpPr/>
          <p:nvPr/>
        </p:nvSpPr>
        <p:spPr>
          <a:xfrm>
            <a:off x="8364220" y="2959100"/>
            <a:ext cx="2755900" cy="2878455"/>
          </a:xfrm>
          <a:prstGeom prst="roundRect">
            <a:avLst>
              <a:gd name="adj" fmla="val 6000"/>
            </a:avLst>
          </a:prstGeom>
          <a:solidFill>
            <a:schemeClr val="bg1">
              <a:lumMod val="95000"/>
            </a:schemeClr>
          </a:solidFill>
          <a:ln w="12700" cap="rnd">
            <a:noFill/>
            <a:prstDash val="solid"/>
            <a:round/>
          </a:ln>
          <a:effectLst>
            <a:outerShdw sx="1000" sy="1000" algn="ctr" rotWithShape="0">
              <a:schemeClr val="bg1">
                <a:lumMod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lstStyle/>
          <a:p>
            <a:pPr algn="l">
              <a:lnSpc>
                <a:spcPct val="150000"/>
              </a:lnSpc>
            </a:pP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国家科技进步一等奖</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4</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项（</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1978-2011</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年） </a:t>
            </a:r>
            <a:b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b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全国毕业生就业典型经验高校（</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2013</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年） </a:t>
            </a:r>
            <a:b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b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全国创新创业典型经验高校（</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2019</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年） </a:t>
            </a:r>
            <a:b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b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181</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项国家级科研成果奖励（</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1978</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年至</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2020</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年</a:t>
            </a:r>
            <a:r>
              <a:rPr lang="en-US" altLang="zh-CN" sz="1400" dirty="0">
                <a:solidFill>
                  <a:schemeClr val="bg1">
                    <a:lumMod val="50000"/>
                  </a:schemeClr>
                </a:solidFill>
                <a:latin typeface="阿里巴巴普惠体" panose="00020600040101010101" pitchFamily="18" charset="-122"/>
                <a:ea typeface="阿里巴巴普惠体" panose="00020600040101010101" pitchFamily="18" charset="-122"/>
              </a:rPr>
              <a:t>1</a:t>
            </a:r>
            <a:r>
              <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rPr>
              <a:t>月）</a:t>
            </a:r>
            <a:endParaRPr lang="zh-CN" altLang="en-US" sz="1400" dirty="0">
              <a:solidFill>
                <a:schemeClr val="bg1">
                  <a:lumMod val="50000"/>
                </a:schemeClr>
              </a:solidFill>
              <a:latin typeface="阿里巴巴普惠体" panose="00020600040101010101" pitchFamily="18" charset="-122"/>
              <a:ea typeface="阿里巴巴普惠体" panose="00020600040101010101" pitchFamily="18" charset="-122"/>
            </a:endParaRPr>
          </a:p>
        </p:txBody>
      </p:sp>
      <p:sp>
        <p:nvSpPr>
          <p:cNvPr id="12" name="文本框 11"/>
          <p:cNvSpPr txBox="1"/>
          <p:nvPr>
            <p:custDataLst>
              <p:tags r:id="rId1"/>
            </p:custDataLst>
          </p:nvPr>
        </p:nvSpPr>
        <p:spPr>
          <a:xfrm>
            <a:off x="1455420" y="123190"/>
            <a:ext cx="4133215" cy="706755"/>
          </a:xfrm>
          <a:prstGeom prst="rect">
            <a:avLst/>
          </a:prstGeom>
          <a:noFill/>
        </p:spPr>
        <p:txBody>
          <a:bodyPr wrap="square" rtlCol="0">
            <a:spAutoFit/>
          </a:bodyPr>
          <a:p>
            <a:pPr algn="l"/>
            <a:r>
              <a:rPr lang="zh-CN" altLang="en-US" sz="4000" b="1">
                <a:solidFill>
                  <a:schemeClr val="bg1"/>
                </a:solidFill>
                <a:latin typeface="思源黑体 CN Bold" panose="020B0800000000000000" charset="-122"/>
                <a:ea typeface="思源黑体 CN Bold" panose="020B0800000000000000" charset="-122"/>
              </a:rPr>
              <a:t>在此处添加标题</a:t>
            </a:r>
            <a:endParaRPr lang="zh-CN" altLang="en-US" sz="4000" b="1">
              <a:solidFill>
                <a:schemeClr val="bg1"/>
              </a:solidFill>
              <a:latin typeface="思源黑体 CN Bold" panose="020B0800000000000000" charset="-122"/>
              <a:ea typeface="思源黑体 CN Bold" panose="020B0800000000000000" charset="-122"/>
            </a:endParaRPr>
          </a:p>
        </p:txBody>
      </p:sp>
      <p:sp>
        <p:nvSpPr>
          <p:cNvPr id="13" name="文本框 12"/>
          <p:cNvSpPr txBox="1"/>
          <p:nvPr>
            <p:custDataLst>
              <p:tags r:id="rId2"/>
            </p:custDataLst>
          </p:nvPr>
        </p:nvSpPr>
        <p:spPr>
          <a:xfrm>
            <a:off x="370205" y="22860"/>
            <a:ext cx="984250" cy="891540"/>
          </a:xfrm>
          <a:prstGeom prst="rect">
            <a:avLst/>
          </a:prstGeom>
          <a:noFill/>
        </p:spPr>
        <p:txBody>
          <a:bodyPr wrap="square" rtlCol="0">
            <a:spAutoFit/>
          </a:bodyPr>
          <a:p>
            <a:pPr algn="ctr"/>
            <a:r>
              <a:rPr lang="en-US" sz="5200" b="1">
                <a:solidFill>
                  <a:schemeClr val="bg1"/>
                </a:solidFill>
                <a:latin typeface="思源黑体 CN Bold" panose="020B0800000000000000" charset="-122"/>
                <a:ea typeface="思源黑体 CN Bold" panose="020B0800000000000000" charset="-122"/>
              </a:rPr>
              <a:t>01</a:t>
            </a:r>
            <a:endParaRPr lang="en-US" sz="52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 name="KSO_WM_DIAGRAM_VIRTUALLY_FRAME" val="{&quot;height&quot;:355,&quot;left&quot;:457.45,&quot;top&quot;:91.8,&quot;width&quot;:401.45}"/>
</p:tagLst>
</file>

<file path=ppt/tags/tag100.xml><?xml version="1.0" encoding="utf-8"?>
<p:tagLst xmlns:p="http://schemas.openxmlformats.org/presentationml/2006/main">
  <p:tag name="PA" val="v5.2.11"/>
</p:tagLst>
</file>

<file path=ppt/tags/tag101.xml><?xml version="1.0" encoding="utf-8"?>
<p:tagLst xmlns:p="http://schemas.openxmlformats.org/presentationml/2006/main">
  <p:tag name="PA" val="v5.2.11"/>
</p:tagLst>
</file>

<file path=ppt/tags/tag102.xml><?xml version="1.0" encoding="utf-8"?>
<p:tagLst xmlns:p="http://schemas.openxmlformats.org/presentationml/2006/main">
  <p:tag name="PA" val="v5.2.11"/>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ISLIDE.ICON" val="#114963;"/>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ISLIDE.ICON" val="#379592;#98287;#151743;"/>
</p:tagLst>
</file>

<file path=ppt/tags/tag109.xml><?xml version="1.0" encoding="utf-8"?>
<p:tagLst xmlns:p="http://schemas.openxmlformats.org/presentationml/2006/main">
  <p:tag name="PA" val="v5.2.11"/>
</p:tagLst>
</file>

<file path=ppt/tags/tag11.xml><?xml version="1.0" encoding="utf-8"?>
<p:tagLst xmlns:p="http://schemas.openxmlformats.org/presentationml/2006/main">
  <p:tag name="KSO_WM_BEAUTIFY_FLAG" val=""/>
  <p:tag name="KSO_WM_DIAGRAM_VIRTUALLY_FRAME" val="{&quot;height&quot;:355,&quot;left&quot;:457.45,&quot;top&quot;:91.8,&quot;width&quot;:401.45}"/>
</p:tagLst>
</file>

<file path=ppt/tags/tag110.xml><?xml version="1.0" encoding="utf-8"?>
<p:tagLst xmlns:p="http://schemas.openxmlformats.org/presentationml/2006/main">
  <p:tag name="PA" val="v5.2.11"/>
</p:tagLst>
</file>

<file path=ppt/tags/tag111.xml><?xml version="1.0" encoding="utf-8"?>
<p:tagLst xmlns:p="http://schemas.openxmlformats.org/presentationml/2006/main">
  <p:tag name="PA" val="v5.2.11"/>
</p:tagLst>
</file>

<file path=ppt/tags/tag112.xml><?xml version="1.0" encoding="utf-8"?>
<p:tagLst xmlns:p="http://schemas.openxmlformats.org/presentationml/2006/main">
  <p:tag name="PA" val="v5.2.11"/>
</p:tagLst>
</file>

<file path=ppt/tags/tag113.xml><?xml version="1.0" encoding="utf-8"?>
<p:tagLst xmlns:p="http://schemas.openxmlformats.org/presentationml/2006/main">
  <p:tag name="PA" val="v5.2.11"/>
</p:tagLst>
</file>

<file path=ppt/tags/tag114.xml><?xml version="1.0" encoding="utf-8"?>
<p:tagLst xmlns:p="http://schemas.openxmlformats.org/presentationml/2006/main">
  <p:tag name="PA" val="v5.2.11"/>
</p:tagLst>
</file>

<file path=ppt/tags/tag115.xml><?xml version="1.0" encoding="utf-8"?>
<p:tagLst xmlns:p="http://schemas.openxmlformats.org/presentationml/2006/main">
  <p:tag name="PA" val="v5.2.11"/>
</p:tagLst>
</file>

<file path=ppt/tags/tag116.xml><?xml version="1.0" encoding="utf-8"?>
<p:tagLst xmlns:p="http://schemas.openxmlformats.org/presentationml/2006/main">
  <p:tag name="PA" val="v5.2.11"/>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PA" val="v5.2.11"/>
</p:tagLst>
</file>

<file path=ppt/tags/tag12.xml><?xml version="1.0" encoding="utf-8"?>
<p:tagLst xmlns:p="http://schemas.openxmlformats.org/presentationml/2006/main">
  <p:tag name="KSO_WM_BEAUTIFY_FLAG" val=""/>
  <p:tag name="KSO_WM_DIAGRAM_VIRTUALLY_FRAME" val="{&quot;height&quot;:355,&quot;left&quot;:457.45,&quot;top&quot;:91.8,&quot;width&quot;:401.45}"/>
</p:tagLst>
</file>

<file path=ppt/tags/tag120.xml><?xml version="1.0" encoding="utf-8"?>
<p:tagLst xmlns:p="http://schemas.openxmlformats.org/presentationml/2006/main">
  <p:tag name="PA" val="v5.2.11"/>
</p:tagLst>
</file>

<file path=ppt/tags/tag121.xml><?xml version="1.0" encoding="utf-8"?>
<p:tagLst xmlns:p="http://schemas.openxmlformats.org/presentationml/2006/main">
  <p:tag name="PA" val="v5.2.11"/>
</p:tagLst>
</file>

<file path=ppt/tags/tag122.xml><?xml version="1.0" encoding="utf-8"?>
<p:tagLst xmlns:p="http://schemas.openxmlformats.org/presentationml/2006/main">
  <p:tag name="PA" val="v5.2.11"/>
</p:tagLst>
</file>

<file path=ppt/tags/tag123.xml><?xml version="1.0" encoding="utf-8"?>
<p:tagLst xmlns:p="http://schemas.openxmlformats.org/presentationml/2006/main">
  <p:tag name="PA" val="v5.2.11"/>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commondata" val="eyJoZGlkIjoiZmM1ODkzZGM0ZGNiMWIwZWFmZjUwODlkMGM1NWRlMDEifQ=="/>
</p:tagLst>
</file>

<file path=ppt/tags/tag13.xml><?xml version="1.0" encoding="utf-8"?>
<p:tagLst xmlns:p="http://schemas.openxmlformats.org/presentationml/2006/main">
  <p:tag name="KSO_WM_BEAUTIFY_FLAG" val=""/>
  <p:tag name="KSO_WM_DIAGRAM_VIRTUALLY_FRAME" val="{&quot;height&quot;:355,&quot;left&quot;:457.45,&quot;top&quot;:91.8,&quot;width&quot;:401.45}"/>
</p:tagLst>
</file>

<file path=ppt/tags/tag14.xml><?xml version="1.0" encoding="utf-8"?>
<p:tagLst xmlns:p="http://schemas.openxmlformats.org/presentationml/2006/main">
  <p:tag name="KSO_WM_BEAUTIFY_FLAG" val=""/>
  <p:tag name="KSO_WM_DIAGRAM_VIRTUALLY_FRAME" val="{&quot;height&quot;:355,&quot;left&quot;:457.45,&quot;top&quot;:91.8,&quot;width&quot;:401.45}"/>
</p:tagLst>
</file>

<file path=ppt/tags/tag15.xml><?xml version="1.0" encoding="utf-8"?>
<p:tagLst xmlns:p="http://schemas.openxmlformats.org/presentationml/2006/main">
  <p:tag name="KSO_WM_BEAUTIFY_FLAG" val=""/>
  <p:tag name="KSO_WM_DIAGRAM_VIRTUALLY_FRAME" val="{&quot;height&quot;:355,&quot;left&quot;:457.45,&quot;top&quot;:91.8,&quot;width&quot;:401.45}"/>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PA" val="v5.2.11"/>
</p:tagLst>
</file>

<file path=ppt/tags/tag19.xml><?xml version="1.0" encoding="utf-8"?>
<p:tagLst xmlns:p="http://schemas.openxmlformats.org/presentationml/2006/main">
  <p:tag name="PA" val="v5.2.1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PA" val="v5.2.11"/>
</p:tagLst>
</file>

<file path=ppt/tags/tag21.xml><?xml version="1.0" encoding="utf-8"?>
<p:tagLst xmlns:p="http://schemas.openxmlformats.org/presentationml/2006/main">
  <p:tag name="PA" val="v5.2.11"/>
</p:tagLst>
</file>

<file path=ppt/tags/tag22.xml><?xml version="1.0" encoding="utf-8"?>
<p:tagLst xmlns:p="http://schemas.openxmlformats.org/presentationml/2006/main">
  <p:tag name="PA" val="v5.2.11"/>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DIAGRAM_VIRTUALLY_FRAME" val="{&quot;height&quot;:382.95,&quot;left&quot;:99.75,&quot;top&quot;:121.75,&quot;width&quot;:760.4}"/>
</p:tagLst>
</file>

<file path=ppt/tags/tag26.xml><?xml version="1.0" encoding="utf-8"?>
<p:tagLst xmlns:p="http://schemas.openxmlformats.org/presentationml/2006/main">
  <p:tag name="KSO_WM_DIAGRAM_VIRTUALLY_FRAME" val="{&quot;height&quot;:382.95,&quot;left&quot;:99.75,&quot;top&quot;:121.75,&quot;width&quot;:760.4}"/>
</p:tagLst>
</file>

<file path=ppt/tags/tag27.xml><?xml version="1.0" encoding="utf-8"?>
<p:tagLst xmlns:p="http://schemas.openxmlformats.org/presentationml/2006/main">
  <p:tag name="KSO_WM_DIAGRAM_VIRTUALLY_FRAME" val="{&quot;height&quot;:382.95,&quot;left&quot;:99.75,&quot;top&quot;:121.75,&quot;width&quot;:760.4}"/>
</p:tagLst>
</file>

<file path=ppt/tags/tag28.xml><?xml version="1.0" encoding="utf-8"?>
<p:tagLst xmlns:p="http://schemas.openxmlformats.org/presentationml/2006/main">
  <p:tag name="KSO_WM_BEAUTIFY_FLAG" val=""/>
  <p:tag name="KSO_WM_DIAGRAM_VIRTUALLY_FRAME" val="{&quot;height&quot;:382.95,&quot;left&quot;:99.75,&quot;top&quot;:121.75,&quot;width&quot;:760.4}"/>
</p:tagLst>
</file>

<file path=ppt/tags/tag29.xml><?xml version="1.0" encoding="utf-8"?>
<p:tagLst xmlns:p="http://schemas.openxmlformats.org/presentationml/2006/main">
  <p:tag name="KSO_WM_BEAUTIFY_FLAG" val=""/>
  <p:tag name="KSO_WM_DIAGRAM_VIRTUALLY_FRAME" val="{&quot;height&quot;:382.95,&quot;left&quot;:99.75,&quot;top&quot;:121.75,&quot;width&quot;:760.4}"/>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DIAGRAM_VIRTUALLY_FRAME" val="{&quot;height&quot;:382.95,&quot;left&quot;:99.75,&quot;top&quot;:121.75,&quot;width&quot;:760.4}"/>
</p:tagLst>
</file>

<file path=ppt/tags/tag31.xml><?xml version="1.0" encoding="utf-8"?>
<p:tagLst xmlns:p="http://schemas.openxmlformats.org/presentationml/2006/main">
  <p:tag name="KSO_WM_DIAGRAM_VIRTUALLY_FRAME" val="{&quot;height&quot;:382.95,&quot;left&quot;:99.75,&quot;top&quot;:121.75,&quot;width&quot;:760.4}"/>
</p:tagLst>
</file>

<file path=ppt/tags/tag32.xml><?xml version="1.0" encoding="utf-8"?>
<p:tagLst xmlns:p="http://schemas.openxmlformats.org/presentationml/2006/main">
  <p:tag name="KSO_WM_BEAUTIFY_FLAG" val=""/>
  <p:tag name="KSO_WM_DIAGRAM_VIRTUALLY_FRAME" val="{&quot;height&quot;:382.95,&quot;left&quot;:99.75,&quot;top&quot;:121.75,&quot;width&quot;:760.4}"/>
</p:tagLst>
</file>

<file path=ppt/tags/tag33.xml><?xml version="1.0" encoding="utf-8"?>
<p:tagLst xmlns:p="http://schemas.openxmlformats.org/presentationml/2006/main">
  <p:tag name="KSO_WM_BEAUTIFY_FLAG" val=""/>
  <p:tag name="KSO_WM_DIAGRAM_VIRTUALLY_FRAME" val="{&quot;height&quot;:382.95,&quot;left&quot;:99.75,&quot;top&quot;:121.75,&quot;width&quot;:760.4}"/>
</p:tagLst>
</file>

<file path=ppt/tags/tag34.xml><?xml version="1.0" encoding="utf-8"?>
<p:tagLst xmlns:p="http://schemas.openxmlformats.org/presentationml/2006/main">
  <p:tag name="KSO_WM_BEAUTIFY_FLAG" val=""/>
  <p:tag name="KSO_WM_DIAGRAM_VIRTUALLY_FRAME" val="{&quot;height&quot;:382.95,&quot;left&quot;:99.75,&quot;top&quot;:121.75,&quot;width&quot;:760.4}"/>
</p:tagLst>
</file>

<file path=ppt/tags/tag35.xml><?xml version="1.0" encoding="utf-8"?>
<p:tagLst xmlns:p="http://schemas.openxmlformats.org/presentationml/2006/main">
  <p:tag name="KSO_WM_DIAGRAM_VIRTUALLY_FRAME" val="{&quot;height&quot;:382.95,&quot;left&quot;:99.75,&quot;top&quot;:121.75,&quot;width&quot;:760.4}"/>
</p:tagLst>
</file>

<file path=ppt/tags/tag36.xml><?xml version="1.0" encoding="utf-8"?>
<p:tagLst xmlns:p="http://schemas.openxmlformats.org/presentationml/2006/main">
  <p:tag name="KSO_WM_DIAGRAM_VIRTUALLY_FRAME" val="{&quot;height&quot;:382.95,&quot;left&quot;:99.75,&quot;top&quot;:121.75,&quot;width&quot;:760.4}"/>
</p:tagLst>
</file>

<file path=ppt/tags/tag37.xml><?xml version="1.0" encoding="utf-8"?>
<p:tagLst xmlns:p="http://schemas.openxmlformats.org/presentationml/2006/main">
  <p:tag name="KSO_WM_BEAUTIFY_FLAG" val=""/>
  <p:tag name="KSO_WM_DIAGRAM_VIRTUALLY_FRAME" val="{&quot;height&quot;:382.95,&quot;left&quot;:99.75,&quot;top&quot;:121.75,&quot;width&quot;:760.4}"/>
</p:tagLst>
</file>

<file path=ppt/tags/tag38.xml><?xml version="1.0" encoding="utf-8"?>
<p:tagLst xmlns:p="http://schemas.openxmlformats.org/presentationml/2006/main">
  <p:tag name="KSO_WM_BEAUTIFY_FLAG" val=""/>
  <p:tag name="KSO_WM_DIAGRAM_VIRTUALLY_FRAME" val="{&quot;height&quot;:382.95,&quot;left&quot;:99.75,&quot;top&quot;:121.75,&quot;width&quot;:760.4}"/>
</p:tagLst>
</file>

<file path=ppt/tags/tag39.xml><?xml version="1.0" encoding="utf-8"?>
<p:tagLst xmlns:p="http://schemas.openxmlformats.org/presentationml/2006/main">
  <p:tag name="KSO_WM_BEAUTIFY_FLAG" val=""/>
  <p:tag name="KSO_WM_DIAGRAM_VIRTUALLY_FRAME" val="{&quot;height&quot;:382.95,&quot;left&quot;:99.75,&quot;top&quot;:121.75,&quot;width&quot;:760.4}"/>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wm#"/>
  <p:tag name="KSO_WM_TEMPLATE_CATEGORY" val="custom"/>
  <p:tag name="KSO_WM_TEMPLATE_INDEX" val="20205081"/>
</p:tagLst>
</file>

<file path=ppt/tags/tag41.xml><?xml version="1.0" encoding="utf-8"?>
<p:tagLst xmlns:p="http://schemas.openxmlformats.org/presentationml/2006/main">
  <p:tag name="KSO_WM_DIAGRAM_VIRTUALLY_FRAME" val="{&quot;height&quot;:330.65,&quot;left&quot;:98.75,&quot;top&quot;:111.6,&quot;width&quot;:763.85}"/>
</p:tagLst>
</file>

<file path=ppt/tags/tag42.xml><?xml version="1.0" encoding="utf-8"?>
<p:tagLst xmlns:p="http://schemas.openxmlformats.org/presentationml/2006/main">
  <p:tag name="KSO_WM_DIAGRAM_VIRTUALLY_FRAME" val="{&quot;height&quot;:330.65,&quot;left&quot;:98.75,&quot;top&quot;:111.6,&quot;width&quot;:763.85}"/>
</p:tagLst>
</file>

<file path=ppt/tags/tag43.xml><?xml version="1.0" encoding="utf-8"?>
<p:tagLst xmlns:p="http://schemas.openxmlformats.org/presentationml/2006/main">
  <p:tag name="KSO_WM_DIAGRAM_VIRTUALLY_FRAME" val="{&quot;height&quot;:330.65,&quot;left&quot;:98.75,&quot;top&quot;:111.6,&quot;width&quot;:763.85}"/>
</p:tagLst>
</file>

<file path=ppt/tags/tag44.xml><?xml version="1.0" encoding="utf-8"?>
<p:tagLst xmlns:p="http://schemas.openxmlformats.org/presentationml/2006/main">
  <p:tag name="KSO_WM_DIAGRAM_VIRTUALLY_FRAME" val="{&quot;height&quot;:330.65,&quot;left&quot;:98.75,&quot;top&quot;:111.6,&quot;width&quot;:763.85}"/>
</p:tagLst>
</file>

<file path=ppt/tags/tag45.xml><?xml version="1.0" encoding="utf-8"?>
<p:tagLst xmlns:p="http://schemas.openxmlformats.org/presentationml/2006/main">
  <p:tag name="KSO_WM_DIAGRAM_VIRTUALLY_FRAME" val="{&quot;height&quot;:330.65,&quot;left&quot;:98.75,&quot;top&quot;:111.6,&quot;width&quot;:763.85}"/>
</p:tagLst>
</file>

<file path=ppt/tags/tag46.xml><?xml version="1.0" encoding="utf-8"?>
<p:tagLst xmlns:p="http://schemas.openxmlformats.org/presentationml/2006/main">
  <p:tag name="KSO_WM_DIAGRAM_VIRTUALLY_FRAME" val="{&quot;height&quot;:330.65,&quot;left&quot;:98.75,&quot;top&quot;:111.6,&quot;width&quot;:763.85}"/>
</p:tagLst>
</file>

<file path=ppt/tags/tag47.xml><?xml version="1.0" encoding="utf-8"?>
<p:tagLst xmlns:p="http://schemas.openxmlformats.org/presentationml/2006/main">
  <p:tag name="KSO_WM_DIAGRAM_VIRTUALLY_FRAME" val="{&quot;height&quot;:330.65,&quot;left&quot;:98.75,&quot;top&quot;:111.6,&quot;width&quot;:763.85}"/>
</p:tagLst>
</file>

<file path=ppt/tags/tag48.xml><?xml version="1.0" encoding="utf-8"?>
<p:tagLst xmlns:p="http://schemas.openxmlformats.org/presentationml/2006/main">
  <p:tag name="KSO_WM_DIAGRAM_VIRTUALLY_FRAME" val="{&quot;height&quot;:330.65,&quot;left&quot;:98.75,&quot;top&quot;:111.6,&quot;width&quot;:763.85}"/>
</p:tagLst>
</file>

<file path=ppt/tags/tag49.xml><?xml version="1.0" encoding="utf-8"?>
<p:tagLst xmlns:p="http://schemas.openxmlformats.org/presentationml/2006/main">
  <p:tag name="KSO_WM_DIAGRAM_VIRTUALLY_FRAME" val="{&quot;height&quot;:330.65,&quot;left&quot;:98.75,&quot;top&quot;:111.6,&quot;width&quot;:763.85}"/>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330.65,&quot;left&quot;:98.75,&quot;top&quot;:111.6,&quot;width&quot;:763.85}"/>
</p:tagLst>
</file>

<file path=ppt/tags/tag51.xml><?xml version="1.0" encoding="utf-8"?>
<p:tagLst xmlns:p="http://schemas.openxmlformats.org/presentationml/2006/main">
  <p:tag name="KSO_WM_DIAGRAM_VIRTUALLY_FRAME" val="{&quot;height&quot;:330.65,&quot;left&quot;:98.75,&quot;top&quot;:111.6,&quot;width&quot;:763.85}"/>
</p:tagLst>
</file>

<file path=ppt/tags/tag52.xml><?xml version="1.0" encoding="utf-8"?>
<p:tagLst xmlns:p="http://schemas.openxmlformats.org/presentationml/2006/main">
  <p:tag name="KSO_WM_DIAGRAM_VIRTUALLY_FRAME" val="{&quot;height&quot;:330.65,&quot;left&quot;:98.75,&quot;top&quot;:111.6,&quot;width&quot;:763.85}"/>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wm#"/>
  <p:tag name="KSO_WM_TEMPLATE_CATEGORY" val="custom"/>
  <p:tag name="KSO_WM_TEMPLATE_INDEX" val="20205081"/>
</p:tagLst>
</file>

<file path=ppt/tags/tag56.xml><?xml version="1.0" encoding="utf-8"?>
<p:tagLst xmlns:p="http://schemas.openxmlformats.org/presentationml/2006/main">
  <p:tag name="KSO_WM_DIAGRAM_VIRTUALLY_FRAME" val="{&quot;height&quot;:229.9188188976378,&quot;left&quot;:52.75,&quot;top&quot;:171.52496062992125,&quot;width&quot;:854.9430708661417}"/>
</p:tagLst>
</file>

<file path=ppt/tags/tag57.xml><?xml version="1.0" encoding="utf-8"?>
<p:tagLst xmlns:p="http://schemas.openxmlformats.org/presentationml/2006/main">
  <p:tag name="KSO_WM_DIAGRAM_VIRTUALLY_FRAME" val="{&quot;height&quot;:229.9188188976378,&quot;left&quot;:52.75,&quot;top&quot;:171.52496062992125,&quot;width&quot;:854.9430708661417}"/>
</p:tagLst>
</file>

<file path=ppt/tags/tag58.xml><?xml version="1.0" encoding="utf-8"?>
<p:tagLst xmlns:p="http://schemas.openxmlformats.org/presentationml/2006/main">
  <p:tag name="KSO_WM_DIAGRAM_VIRTUALLY_FRAME" val="{&quot;height&quot;:229.9188188976378,&quot;left&quot;:52.75,&quot;top&quot;:171.52496062992125,&quot;width&quot;:854.9430708661417}"/>
</p:tagLst>
</file>

<file path=ppt/tags/tag59.xml><?xml version="1.0" encoding="utf-8"?>
<p:tagLst xmlns:p="http://schemas.openxmlformats.org/presentationml/2006/main">
  <p:tag name="KSO_WM_DIAGRAM_VIRTUALLY_FRAME" val="{&quot;height&quot;:229.9188188976378,&quot;left&quot;:52.75,&quot;top&quot;:171.52496062992125,&quot;width&quot;:854.9430708661417}"/>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IRTUALLY_FRAME" val="{&quot;height&quot;:229.9188188976378,&quot;left&quot;:52.75,&quot;top&quot;:171.52496062992125,&quot;width&quot;:854.9430708661417}"/>
</p:tagLst>
</file>

<file path=ppt/tags/tag61.xml><?xml version="1.0" encoding="utf-8"?>
<p:tagLst xmlns:p="http://schemas.openxmlformats.org/presentationml/2006/main">
  <p:tag name="KSO_WM_DIAGRAM_VIRTUALLY_FRAME" val="{&quot;height&quot;:229.9188188976378,&quot;left&quot;:52.75,&quot;top&quot;:171.52496062992125,&quot;width&quot;:854.9430708661417}"/>
</p:tagLst>
</file>

<file path=ppt/tags/tag62.xml><?xml version="1.0" encoding="utf-8"?>
<p:tagLst xmlns:p="http://schemas.openxmlformats.org/presentationml/2006/main">
  <p:tag name="KSO_WM_DIAGRAM_VIRTUALLY_FRAME" val="{&quot;height&quot;:229.9188188976378,&quot;left&quot;:52.75,&quot;top&quot;:171.52496062992125,&quot;width&quot;:854.9430708661417}"/>
</p:tagLst>
</file>

<file path=ppt/tags/tag63.xml><?xml version="1.0" encoding="utf-8"?>
<p:tagLst xmlns:p="http://schemas.openxmlformats.org/presentationml/2006/main">
  <p:tag name="KSO_WM_DIAGRAM_VIRTUALLY_FRAME" val="{&quot;height&quot;:229.9188188976378,&quot;left&quot;:52.75,&quot;top&quot;:171.52496062992125,&quot;width&quot;:854.9430708661417}"/>
</p:tagLst>
</file>

<file path=ppt/tags/tag64.xml><?xml version="1.0" encoding="utf-8"?>
<p:tagLst xmlns:p="http://schemas.openxmlformats.org/presentationml/2006/main">
  <p:tag name="KSO_WM_DIAGRAM_VIRTUALLY_FRAME" val="{&quot;height&quot;:229.9188188976378,&quot;left&quot;:52.75,&quot;top&quot;:171.52496062992125,&quot;width&quot;:854.9430708661417}"/>
</p:tagLst>
</file>

<file path=ppt/tags/tag65.xml><?xml version="1.0" encoding="utf-8"?>
<p:tagLst xmlns:p="http://schemas.openxmlformats.org/presentationml/2006/main">
  <p:tag name="KSO_WM_DIAGRAM_VIRTUALLY_FRAME" val="{&quot;height&quot;:229.9188188976378,&quot;left&quot;:52.75,&quot;top&quot;:171.52496062992125,&quot;width&quot;:854.9430708661417}"/>
</p:tagLst>
</file>

<file path=ppt/tags/tag66.xml><?xml version="1.0" encoding="utf-8"?>
<p:tagLst xmlns:p="http://schemas.openxmlformats.org/presentationml/2006/main">
  <p:tag name="KSO_WM_DIAGRAM_VIRTUALLY_FRAME" val="{&quot;height&quot;:229.9188188976378,&quot;left&quot;:52.75,&quot;top&quot;:171.52496062992125,&quot;width&quot;:854.9430708661417}"/>
</p:tagLst>
</file>

<file path=ppt/tags/tag67.xml><?xml version="1.0" encoding="utf-8"?>
<p:tagLst xmlns:p="http://schemas.openxmlformats.org/presentationml/2006/main">
  <p:tag name="KSO_WM_DIAGRAM_VIRTUALLY_FRAME" val="{&quot;height&quot;:229.9188188976378,&quot;left&quot;:52.75,&quot;top&quot;:171.52496062992125,&quot;width&quot;:854.9430708661417}"/>
</p:tagLst>
</file>

<file path=ppt/tags/tag68.xml><?xml version="1.0" encoding="utf-8"?>
<p:tagLst xmlns:p="http://schemas.openxmlformats.org/presentationml/2006/main">
  <p:tag name="KSO_WM_DIAGRAM_VIRTUALLY_FRAME" val="{&quot;height&quot;:229.9188188976378,&quot;left&quot;:52.75,&quot;top&quot;:171.52496062992125,&quot;width&quot;:854.9430708661417}"/>
</p:tagLst>
</file>

<file path=ppt/tags/tag69.xml><?xml version="1.0" encoding="utf-8"?>
<p:tagLst xmlns:p="http://schemas.openxmlformats.org/presentationml/2006/main">
  <p:tag name="KSO_WM_DIAGRAM_VIRTUALLY_FRAME" val="{&quot;height&quot;:229.9188188976378,&quot;left&quot;:52.75,&quot;top&quot;:171.52496062992125,&quot;width&quot;:854.9430708661417}"/>
</p:tagLst>
</file>

<file path=ppt/tags/tag7.xml><?xml version="1.0" encoding="utf-8"?>
<p:tagLst xmlns:p="http://schemas.openxmlformats.org/presentationml/2006/main">
  <p:tag name="KSO_WM_BEAUTIFY_FLAG" val=""/>
  <p:tag name="KSO_WM_DIAGRAM_VIRTUALLY_FRAME" val="{&quot;height&quot;:355,&quot;left&quot;:457.45,&quot;top&quot;:91.8,&quot;width&quot;:401.45}"/>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PA" val="v5.2.11"/>
</p:tagLst>
</file>

<file path=ppt/tags/tag73.xml><?xml version="1.0" encoding="utf-8"?>
<p:tagLst xmlns:p="http://schemas.openxmlformats.org/presentationml/2006/main">
  <p:tag name="PA" val="v5.2.11"/>
</p:tagLst>
</file>

<file path=ppt/tags/tag74.xml><?xml version="1.0" encoding="utf-8"?>
<p:tagLst xmlns:p="http://schemas.openxmlformats.org/presentationml/2006/main">
  <p:tag name="PA" val="v5.2.11"/>
</p:tagLst>
</file>

<file path=ppt/tags/tag75.xml><?xml version="1.0" encoding="utf-8"?>
<p:tagLst xmlns:p="http://schemas.openxmlformats.org/presentationml/2006/main">
  <p:tag name="PA" val="v5.2.11"/>
</p:tagLst>
</file>

<file path=ppt/tags/tag76.xml><?xml version="1.0" encoding="utf-8"?>
<p:tagLst xmlns:p="http://schemas.openxmlformats.org/presentationml/2006/main">
  <p:tag name="PA" val="v5.2.11"/>
</p:tagLst>
</file>

<file path=ppt/tags/tag77.xml><?xml version="1.0" encoding="utf-8"?>
<p:tagLst xmlns:p="http://schemas.openxmlformats.org/presentationml/2006/main">
  <p:tag name="PA" val="v5.2.11"/>
</p:tagLst>
</file>

<file path=ppt/tags/tag78.xml><?xml version="1.0" encoding="utf-8"?>
<p:tagLst xmlns:p="http://schemas.openxmlformats.org/presentationml/2006/main">
  <p:tag name="PA" val="v5.2.11"/>
</p:tagLst>
</file>

<file path=ppt/tags/tag79.xml><?xml version="1.0" encoding="utf-8"?>
<p:tagLst xmlns:p="http://schemas.openxmlformats.org/presentationml/2006/main">
  <p:tag name="KSO_WM_DIAGRAM_VIRTUALLY_FRAME" val="{&quot;height&quot;:175.32086614173232,&quot;left&quot;:210.70866141732282,&quot;top&quot;:276.2212598425197,&quot;width&quot;:317.2376377952756}"/>
</p:tagLst>
</file>

<file path=ppt/tags/tag8.xml><?xml version="1.0" encoding="utf-8"?>
<p:tagLst xmlns:p="http://schemas.openxmlformats.org/presentationml/2006/main">
  <p:tag name="KSO_WM_BEAUTIFY_FLAG" val=""/>
  <p:tag name="KSO_WM_DIAGRAM_VIRTUALLY_FRAME" val="{&quot;height&quot;:355,&quot;left&quot;:457.45,&quot;top&quot;:91.8,&quot;width&quot;:401.45}"/>
</p:tagLst>
</file>

<file path=ppt/tags/tag80.xml><?xml version="1.0" encoding="utf-8"?>
<p:tagLst xmlns:p="http://schemas.openxmlformats.org/presentationml/2006/main">
  <p:tag name="KSO_WM_DIAGRAM_VIRTUALLY_FRAME" val="{&quot;height&quot;:175.32086614173232,&quot;left&quot;:210.70866141732282,&quot;top&quot;:276.2212598425197,&quot;width&quot;:317.2376377952756}"/>
</p:tagLst>
</file>

<file path=ppt/tags/tag81.xml><?xml version="1.0" encoding="utf-8"?>
<p:tagLst xmlns:p="http://schemas.openxmlformats.org/presentationml/2006/main">
  <p:tag name="KSO_WM_DIAGRAM_VIRTUALLY_FRAME" val="{&quot;height&quot;:175.32086614173232,&quot;left&quot;:210.70866141732282,&quot;top&quot;:276.2212598425197,&quot;width&quot;:317.2376377952756}"/>
</p:tagLst>
</file>

<file path=ppt/tags/tag82.xml><?xml version="1.0" encoding="utf-8"?>
<p:tagLst xmlns:p="http://schemas.openxmlformats.org/presentationml/2006/main">
  <p:tag name="KSO_WM_DIAGRAM_VIRTUALLY_FRAME" val="{&quot;height&quot;:175.32086614173232,&quot;left&quot;:210.70866141732282,&quot;top&quot;:276.2212598425197,&quot;width&quot;:317.2376377952756}"/>
</p:tagLst>
</file>

<file path=ppt/tags/tag83.xml><?xml version="1.0" encoding="utf-8"?>
<p:tagLst xmlns:p="http://schemas.openxmlformats.org/presentationml/2006/main">
  <p:tag name="KSO_WM_DIAGRAM_VIRTUALLY_FRAME" val="{&quot;height&quot;:175.32086614173232,&quot;left&quot;:210.70866141732282,&quot;top&quot;:276.2212598425197,&quot;width&quot;:317.2376377952756}"/>
</p:tagLst>
</file>

<file path=ppt/tags/tag84.xml><?xml version="1.0" encoding="utf-8"?>
<p:tagLst xmlns:p="http://schemas.openxmlformats.org/presentationml/2006/main">
  <p:tag name="KSO_WM_DIAGRAM_VIRTUALLY_FRAME" val="{&quot;height&quot;:175.32086614173232,&quot;left&quot;:210.70866141732282,&quot;top&quot;:276.2212598425197,&quot;width&quot;:317.2376377952756}"/>
</p:tagLst>
</file>

<file path=ppt/tags/tag85.xml><?xml version="1.0" encoding="utf-8"?>
<p:tagLst xmlns:p="http://schemas.openxmlformats.org/presentationml/2006/main">
  <p:tag name="KSO_WM_DIAGRAM_VIRTUALLY_FRAME" val="{&quot;height&quot;:175.32086614173232,&quot;left&quot;:210.70866141732282,&quot;top&quot;:276.2212598425197,&quot;width&quot;:317.2376377952756}"/>
</p:tagLst>
</file>

<file path=ppt/tags/tag86.xml><?xml version="1.0" encoding="utf-8"?>
<p:tagLst xmlns:p="http://schemas.openxmlformats.org/presentationml/2006/main">
  <p:tag name="KSO_WM_DIAGRAM_VIRTUALLY_FRAME" val="{&quot;height&quot;:175.32086614173232,&quot;left&quot;:210.70866141732282,&quot;top&quot;:276.2212598425197,&quot;width&quot;:317.2376377952756}"/>
</p:tagLst>
</file>

<file path=ppt/tags/tag87.xml><?xml version="1.0" encoding="utf-8"?>
<p:tagLst xmlns:p="http://schemas.openxmlformats.org/presentationml/2006/main">
  <p:tag name="KSO_WM_DIAGRAM_VIRTUALLY_FRAME" val="{&quot;height&quot;:175.32086614173232,&quot;left&quot;:210.70866141732282,&quot;top&quot;:276.2212598425197,&quot;width&quot;:317.2376377952756}"/>
</p:tagLst>
</file>

<file path=ppt/tags/tag88.xml><?xml version="1.0" encoding="utf-8"?>
<p:tagLst xmlns:p="http://schemas.openxmlformats.org/presentationml/2006/main">
  <p:tag name="KSO_WM_DIAGRAM_VIRTUALLY_FRAME" val="{&quot;height&quot;:175.32086614173232,&quot;left&quot;:210.70866141732282,&quot;top&quot;:276.2212598425197,&quot;width&quot;:317.2376377952756}"/>
</p:tagLst>
</file>

<file path=ppt/tags/tag89.xml><?xml version="1.0" encoding="utf-8"?>
<p:tagLst xmlns:p="http://schemas.openxmlformats.org/presentationml/2006/main">
  <p:tag name="KSO_WM_DIAGRAM_VIRTUALLY_FRAME" val="{&quot;height&quot;:175.32086614173232,&quot;left&quot;:210.70866141732282,&quot;top&quot;:276.2212598425197,&quot;width&quot;:317.2376377952756}"/>
</p:tagLst>
</file>

<file path=ppt/tags/tag9.xml><?xml version="1.0" encoding="utf-8"?>
<p:tagLst xmlns:p="http://schemas.openxmlformats.org/presentationml/2006/main">
  <p:tag name="KSO_WM_BEAUTIFY_FLAG" val=""/>
  <p:tag name="KSO_WM_DIAGRAM_VIRTUALLY_FRAME" val="{&quot;height&quot;:355,&quot;left&quot;:457.45,&quot;top&quot;:91.8,&quot;width&quot;:401.45}"/>
</p:tagLst>
</file>

<file path=ppt/tags/tag90.xml><?xml version="1.0" encoding="utf-8"?>
<p:tagLst xmlns:p="http://schemas.openxmlformats.org/presentationml/2006/main">
  <p:tag name="KSO_WM_DIAGRAM_VIRTUALLY_FRAME" val="{&quot;height&quot;:175.32086614173232,&quot;left&quot;:210.70866141732282,&quot;top&quot;:276.2212598425197,&quot;width&quot;:317.2376377952756}"/>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ISLIDE.ICON" val="#379592;#402773;#379592;#151743;"/>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PA" val="v5.2.11"/>
</p:tagLst>
</file>

<file path=ppt/tags/tag97.xml><?xml version="1.0" encoding="utf-8"?>
<p:tagLst xmlns:p="http://schemas.openxmlformats.org/presentationml/2006/main">
  <p:tag name="PA" val="v5.2.11"/>
</p:tagLst>
</file>

<file path=ppt/tags/tag98.xml><?xml version="1.0" encoding="utf-8"?>
<p:tagLst xmlns:p="http://schemas.openxmlformats.org/presentationml/2006/main">
  <p:tag name="PA" val="v5.2.11"/>
</p:tagLst>
</file>

<file path=ppt/tags/tag99.xml><?xml version="1.0" encoding="utf-8"?>
<p:tagLst xmlns:p="http://schemas.openxmlformats.org/presentationml/2006/main">
  <p:tag name="PA" val="v5.2.11"/>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2684</Words>
  <Application>WPS 演示</Application>
  <PresentationFormat>宽屏</PresentationFormat>
  <Paragraphs>218</Paragraphs>
  <Slides>16</Slides>
  <Notes>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16</vt:i4>
      </vt:variant>
    </vt:vector>
  </HeadingPairs>
  <TitlesOfParts>
    <vt:vector size="35" baseType="lpstr">
      <vt:lpstr>Arial</vt:lpstr>
      <vt:lpstr>宋体</vt:lpstr>
      <vt:lpstr>Wingdings</vt:lpstr>
      <vt:lpstr>思源黑体 CN Bold</vt:lpstr>
      <vt:lpstr>汉仪中黑KW</vt:lpstr>
      <vt:lpstr>阿里巴巴普惠体 2.0 55 Regular</vt:lpstr>
      <vt:lpstr>微软雅黑</vt:lpstr>
      <vt:lpstr>汉仪旗黑</vt:lpstr>
      <vt:lpstr>优设标题黑</vt:lpstr>
      <vt:lpstr>阿里巴巴普惠体 Heavy</vt:lpstr>
      <vt:lpstr>苹方-简</vt:lpstr>
      <vt:lpstr>阿里巴巴普惠体</vt:lpstr>
      <vt:lpstr>Impact</vt:lpstr>
      <vt:lpstr>Calibri</vt:lpstr>
      <vt:lpstr>Helvetica Neue</vt:lpstr>
      <vt:lpstr>宋体</vt:lpstr>
      <vt:lpstr>Arial Unicode MS</vt:lpstr>
      <vt:lpstr>汉仪书宋二KW</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miyawaki小小唯</cp:lastModifiedBy>
  <cp:revision>25</cp:revision>
  <dcterms:created xsi:type="dcterms:W3CDTF">2024-10-31T07:52:34Z</dcterms:created>
  <dcterms:modified xsi:type="dcterms:W3CDTF">2024-10-31T07:52:34Z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2052-6.12.0.8899</vt:lpwstr>
  </property>
  <property fmtid="{D5CDD505-2E9C-101B-9397-08002B2CF9AE}" pid="3" name="ICV">
    <vt:lpwstr>ECD4397A79E1416DBFD209A34C9E1D6F_13</vt:lpwstr>
  </property>
</Properties>
</file>